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0058400" cy="7772400"/>
  <p:notesSz cx="9309100" cy="705326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061" autoAdjust="0"/>
  </p:normalViewPr>
  <p:slideViewPr>
    <p:cSldViewPr>
      <p:cViewPr varScale="1">
        <p:scale>
          <a:sx n="69" d="100"/>
          <a:sy n="69" d="100"/>
        </p:scale>
        <p:origin x="1666" y="77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4531" cy="352952"/>
          </a:xfrm>
          <a:prstGeom prst="rect">
            <a:avLst/>
          </a:prstGeom>
        </p:spPr>
        <p:txBody>
          <a:bodyPr vert="horz" lIns="83905" tIns="41953" rIns="83905" bIns="4195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101" y="0"/>
            <a:ext cx="4034531" cy="352952"/>
          </a:xfrm>
          <a:prstGeom prst="rect">
            <a:avLst/>
          </a:prstGeom>
        </p:spPr>
        <p:txBody>
          <a:bodyPr vert="horz" lIns="83905" tIns="41953" rIns="83905" bIns="41953" rtlCol="0"/>
          <a:lstStyle>
            <a:lvl1pPr algn="r">
              <a:defRPr sz="1100"/>
            </a:lvl1pPr>
          </a:lstStyle>
          <a:p>
            <a:fld id="{AEF62CAF-516A-48B1-88D1-0B7EEA29FDCD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3088" y="881063"/>
            <a:ext cx="3082925" cy="238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905" tIns="41953" rIns="83905" bIns="4195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498" y="3394095"/>
            <a:ext cx="7446105" cy="2777510"/>
          </a:xfrm>
          <a:prstGeom prst="rect">
            <a:avLst/>
          </a:prstGeom>
        </p:spPr>
        <p:txBody>
          <a:bodyPr vert="horz" lIns="83905" tIns="41953" rIns="83905" bIns="4195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00313"/>
            <a:ext cx="4034531" cy="352951"/>
          </a:xfrm>
          <a:prstGeom prst="rect">
            <a:avLst/>
          </a:prstGeom>
        </p:spPr>
        <p:txBody>
          <a:bodyPr vert="horz" lIns="83905" tIns="41953" rIns="83905" bIns="4195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101" y="6700313"/>
            <a:ext cx="4034531" cy="352951"/>
          </a:xfrm>
          <a:prstGeom prst="rect">
            <a:avLst/>
          </a:prstGeom>
        </p:spPr>
        <p:txBody>
          <a:bodyPr vert="horz" lIns="83905" tIns="41953" rIns="83905" bIns="41953" rtlCol="0" anchor="b"/>
          <a:lstStyle>
            <a:lvl1pPr algn="r">
              <a:defRPr sz="1100"/>
            </a:lvl1pPr>
          </a:lstStyle>
          <a:p>
            <a:fld id="{BB84063B-44AB-4ABF-A675-E073CD8A3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61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C0000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ts val="1590"/>
              </a:lnSpc>
            </a:pPr>
            <a:r>
              <a:rPr spc="-10" dirty="0"/>
              <a:t>PRINCIPAL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C0000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ts val="1590"/>
              </a:lnSpc>
            </a:pPr>
            <a:r>
              <a:rPr spc="-10" dirty="0"/>
              <a:t>PRINCIPAL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C0000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ts val="1590"/>
              </a:lnSpc>
            </a:pPr>
            <a:r>
              <a:rPr spc="-10" dirty="0"/>
              <a:t>PRINCIPAL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C0000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ts val="1590"/>
              </a:lnSpc>
            </a:pPr>
            <a:r>
              <a:rPr spc="-10" dirty="0"/>
              <a:t>PRINCIPAL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ts val="1590"/>
              </a:lnSpc>
            </a:pPr>
            <a:r>
              <a:rPr spc="-10" dirty="0"/>
              <a:t>PRINCIPAL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63332" y="505075"/>
            <a:ext cx="888528" cy="151030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995670" y="6269647"/>
            <a:ext cx="956170" cy="86550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164069" y="6264554"/>
            <a:ext cx="1176129" cy="54864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20825" y="419454"/>
            <a:ext cx="8009890" cy="9188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C00000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09953" y="2545714"/>
            <a:ext cx="7552690" cy="2827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260717" y="6942307"/>
            <a:ext cx="1172209" cy="231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pPr marL="12700">
              <a:lnSpc>
                <a:spcPts val="1590"/>
              </a:lnSpc>
            </a:pPr>
            <a:r>
              <a:rPr spc="-10" dirty="0"/>
              <a:t>PRINCIPAL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4801" y="469137"/>
            <a:ext cx="490410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Vivekanand</a:t>
            </a:r>
            <a:r>
              <a:rPr spc="-30" dirty="0"/>
              <a:t> </a:t>
            </a:r>
            <a:r>
              <a:rPr dirty="0"/>
              <a:t>Education</a:t>
            </a:r>
            <a:r>
              <a:rPr spc="-10" dirty="0"/>
              <a:t> Society’s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68297" y="863418"/>
            <a:ext cx="8162290" cy="1707519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515"/>
              </a:spcBef>
            </a:pPr>
            <a:r>
              <a:rPr sz="2600" b="1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College</a:t>
            </a:r>
            <a:r>
              <a:rPr sz="2600" b="1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of</a:t>
            </a:r>
            <a:r>
              <a:rPr sz="2600" b="1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Arts,</a:t>
            </a:r>
            <a:r>
              <a:rPr sz="2600" b="1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Science</a:t>
            </a:r>
            <a:r>
              <a:rPr sz="2600" b="1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&amp;</a:t>
            </a:r>
            <a:r>
              <a:rPr sz="2600" b="1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Commerce</a:t>
            </a:r>
            <a:r>
              <a:rPr sz="2600" b="1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(Autonomous)</a:t>
            </a:r>
            <a:endParaRPr sz="2600" dirty="0">
              <a:latin typeface="Palatino Linotype"/>
              <a:cs typeface="Palatino Linotype"/>
            </a:endParaRPr>
          </a:p>
          <a:p>
            <a:pPr marL="237490" algn="ctr">
              <a:lnSpc>
                <a:spcPct val="100000"/>
              </a:lnSpc>
              <a:spcBef>
                <a:spcPts val="380"/>
              </a:spcBef>
            </a:pPr>
            <a:r>
              <a:rPr lang="en-US" sz="2400" b="1" dirty="0">
                <a:solidFill>
                  <a:srgbClr val="001F5F"/>
                </a:solidFill>
                <a:latin typeface="Palatino Linotype"/>
                <a:cs typeface="Palatino Linotype"/>
              </a:rPr>
              <a:t>AIDED SECTION</a:t>
            </a:r>
            <a:endParaRPr sz="2400" dirty="0">
              <a:latin typeface="Palatino Linotype"/>
              <a:cs typeface="Palatino Linotype"/>
            </a:endParaRPr>
          </a:p>
          <a:p>
            <a:pPr marL="234950" algn="ctr">
              <a:lnSpc>
                <a:spcPct val="100000"/>
              </a:lnSpc>
              <a:spcBef>
                <a:spcPts val="280"/>
              </a:spcBef>
            </a:pPr>
            <a:r>
              <a:rPr sz="2000" b="1" dirty="0">
                <a:solidFill>
                  <a:srgbClr val="C00000"/>
                </a:solidFill>
                <a:latin typeface="Palatino Linotype"/>
                <a:cs typeface="Palatino Linotype"/>
              </a:rPr>
              <a:t>ACADEMIC</a:t>
            </a:r>
            <a:r>
              <a:rPr sz="20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2000" b="1" dirty="0">
                <a:solidFill>
                  <a:srgbClr val="C00000"/>
                </a:solidFill>
                <a:latin typeface="Palatino Linotype"/>
                <a:cs typeface="Palatino Linotype"/>
              </a:rPr>
              <a:t>YEAR</a:t>
            </a:r>
            <a:r>
              <a:rPr sz="2000" b="1" spc="-1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202</a:t>
            </a:r>
            <a:r>
              <a:rPr lang="en-GB" sz="20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5</a:t>
            </a:r>
            <a:r>
              <a:rPr sz="20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-</a:t>
            </a:r>
            <a:r>
              <a:rPr sz="20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2</a:t>
            </a:r>
            <a:r>
              <a:rPr lang="en-GB" sz="20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6</a:t>
            </a:r>
            <a:endParaRPr sz="2000" dirty="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000" b="1" dirty="0">
                <a:solidFill>
                  <a:srgbClr val="001F5F"/>
                </a:solidFill>
                <a:latin typeface="Palatino Linotype"/>
                <a:cs typeface="Palatino Linotype"/>
              </a:rPr>
              <a:t>                                </a:t>
            </a:r>
            <a:r>
              <a:rPr sz="3000" b="1" dirty="0">
                <a:solidFill>
                  <a:srgbClr val="001F5F"/>
                </a:solidFill>
                <a:latin typeface="Palatino Linotype"/>
                <a:cs typeface="Palatino Linotype"/>
              </a:rPr>
              <a:t>F</a:t>
            </a:r>
            <a:r>
              <a:rPr lang="en-GB" sz="3000" b="1" dirty="0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r>
              <a:rPr sz="3000" b="1" dirty="0">
                <a:solidFill>
                  <a:srgbClr val="001F5F"/>
                </a:solidFill>
                <a:latin typeface="Palatino Linotype"/>
                <a:cs typeface="Palatino Linotype"/>
              </a:rPr>
              <a:t>Y.B.</a:t>
            </a:r>
            <a:r>
              <a:rPr lang="en-GB" sz="3000" b="1" dirty="0">
                <a:solidFill>
                  <a:srgbClr val="001F5F"/>
                </a:solidFill>
                <a:latin typeface="Palatino Linotype"/>
                <a:cs typeface="Palatino Linotype"/>
              </a:rPr>
              <a:t>COM.</a:t>
            </a:r>
            <a:endParaRPr sz="3000" dirty="0">
              <a:latin typeface="Palatino Linotype"/>
              <a:cs typeface="Palatino Linotype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553247"/>
              </p:ext>
            </p:extLst>
          </p:nvPr>
        </p:nvGraphicFramePr>
        <p:xfrm>
          <a:off x="1378837" y="2600026"/>
          <a:ext cx="7307963" cy="27460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0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1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5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6995">
                <a:tc>
                  <a:txBody>
                    <a:bodyPr/>
                    <a:lstStyle/>
                    <a:p>
                      <a:pPr marL="527050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CATEGORY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5494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19050">
                      <a:solidFill>
                        <a:srgbClr val="94B3D6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CUT</a:t>
                      </a:r>
                      <a:r>
                        <a:rPr sz="2200" b="1" spc="-4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OFF(%)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5494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190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ts val="2515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CUT</a:t>
                      </a:r>
                      <a:r>
                        <a:rPr sz="2200" b="1" spc="-3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OF</a:t>
                      </a:r>
                      <a:r>
                        <a:rPr sz="2200" b="1" spc="-3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200" b="1" spc="-2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OUT</a:t>
                      </a:r>
                      <a:endParaRPr sz="2200">
                        <a:latin typeface="Palatino Linotype"/>
                        <a:cs typeface="Palatino Linotype"/>
                      </a:endParaRPr>
                    </a:p>
                    <a:p>
                      <a:pPr marL="146050">
                        <a:lnSpc>
                          <a:spcPts val="263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OF</a:t>
                      </a:r>
                      <a:r>
                        <a:rPr sz="2200" b="1" spc="-3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600</a:t>
                      </a:r>
                      <a:r>
                        <a:rPr sz="2200" b="1" spc="-2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MARKS</a:t>
                      </a:r>
                      <a:endParaRPr sz="22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19050">
                      <a:solidFill>
                        <a:srgbClr val="94B3D6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5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2200" b="1" spc="-2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OPEN</a:t>
                      </a:r>
                      <a:endParaRPr sz="2200">
                        <a:latin typeface="Palatino Linotype"/>
                        <a:cs typeface="Palatino Linotype"/>
                      </a:endParaRPr>
                    </a:p>
                  </a:txBody>
                  <a:tcPr marL="0" marR="0" marT="5016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50.00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5016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190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300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50165" marB="0">
                    <a:lnL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190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997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SINDHI</a:t>
                      </a:r>
                      <a:endParaRPr sz="2200">
                        <a:latin typeface="Palatino Linotype"/>
                        <a:cs typeface="Palatino Linotype"/>
                      </a:endParaRPr>
                    </a:p>
                  </a:txBody>
                  <a:tcPr marL="0" marR="0" marT="4508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508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5085" marB="0">
                    <a:lnL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997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OTHERS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381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381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3815" marB="0">
                    <a:lnL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634">
                <a:tc>
                  <a:txBody>
                    <a:bodyPr/>
                    <a:lstStyle/>
                    <a:p>
                      <a:pPr marL="69850">
                        <a:lnSpc>
                          <a:spcPts val="2505"/>
                        </a:lnSpc>
                      </a:pPr>
                      <a:r>
                        <a:rPr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PHYSICALLY</a:t>
                      </a:r>
                      <a:endParaRPr sz="2200">
                        <a:latin typeface="Palatino Linotype"/>
                        <a:cs typeface="Palatino Linotype"/>
                      </a:endParaRPr>
                    </a:p>
                    <a:p>
                      <a:pPr marL="69850">
                        <a:lnSpc>
                          <a:spcPts val="2630"/>
                        </a:lnSpc>
                      </a:pPr>
                      <a:r>
                        <a:rPr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CHALLENGED</a:t>
                      </a:r>
                      <a:endParaRPr sz="22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5494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54940" marB="0">
                    <a:lnL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304800" y="304799"/>
            <a:ext cx="9450070" cy="7164705"/>
          </a:xfrm>
          <a:custGeom>
            <a:avLst/>
            <a:gdLst/>
            <a:ahLst/>
            <a:cxnLst/>
            <a:rect l="l" t="t" r="r" b="b"/>
            <a:pathLst>
              <a:path w="9450070" h="7164705">
                <a:moveTo>
                  <a:pt x="56375" y="47244"/>
                </a:moveTo>
                <a:lnTo>
                  <a:pt x="47244" y="47244"/>
                </a:lnTo>
                <a:lnTo>
                  <a:pt x="47244" y="56388"/>
                </a:lnTo>
                <a:lnTo>
                  <a:pt x="47244" y="7107936"/>
                </a:lnTo>
                <a:lnTo>
                  <a:pt x="47244" y="7146036"/>
                </a:lnTo>
                <a:lnTo>
                  <a:pt x="56375" y="7146036"/>
                </a:lnTo>
                <a:lnTo>
                  <a:pt x="56375" y="7107936"/>
                </a:lnTo>
                <a:lnTo>
                  <a:pt x="56375" y="56388"/>
                </a:lnTo>
                <a:lnTo>
                  <a:pt x="56375" y="47244"/>
                </a:lnTo>
                <a:close/>
              </a:path>
              <a:path w="9450070" h="7164705">
                <a:moveTo>
                  <a:pt x="9431782" y="47244"/>
                </a:moveTo>
                <a:lnTo>
                  <a:pt x="9393682" y="47244"/>
                </a:lnTo>
                <a:lnTo>
                  <a:pt x="56388" y="47244"/>
                </a:lnTo>
                <a:lnTo>
                  <a:pt x="56388" y="56388"/>
                </a:lnTo>
                <a:lnTo>
                  <a:pt x="9393682" y="56388"/>
                </a:lnTo>
                <a:lnTo>
                  <a:pt x="9393682" y="7107936"/>
                </a:lnTo>
                <a:lnTo>
                  <a:pt x="56388" y="7107936"/>
                </a:lnTo>
                <a:lnTo>
                  <a:pt x="56388" y="7146036"/>
                </a:lnTo>
                <a:lnTo>
                  <a:pt x="9393682" y="7146036"/>
                </a:lnTo>
                <a:lnTo>
                  <a:pt x="9431782" y="7146036"/>
                </a:lnTo>
                <a:lnTo>
                  <a:pt x="9431782" y="7107936"/>
                </a:lnTo>
                <a:lnTo>
                  <a:pt x="9431782" y="56388"/>
                </a:lnTo>
                <a:lnTo>
                  <a:pt x="9431782" y="47244"/>
                </a:lnTo>
                <a:close/>
              </a:path>
              <a:path w="9450070" h="7164705">
                <a:moveTo>
                  <a:pt x="9450070" y="0"/>
                </a:moveTo>
                <a:lnTo>
                  <a:pt x="9440926" y="0"/>
                </a:lnTo>
                <a:lnTo>
                  <a:pt x="9440926" y="38100"/>
                </a:lnTo>
                <a:lnTo>
                  <a:pt x="9440926" y="56388"/>
                </a:lnTo>
                <a:lnTo>
                  <a:pt x="9440926" y="7107936"/>
                </a:lnTo>
                <a:lnTo>
                  <a:pt x="9440926" y="7155193"/>
                </a:lnTo>
                <a:lnTo>
                  <a:pt x="9393682" y="7155193"/>
                </a:lnTo>
                <a:lnTo>
                  <a:pt x="56388" y="7155193"/>
                </a:lnTo>
                <a:lnTo>
                  <a:pt x="38100" y="7155193"/>
                </a:lnTo>
                <a:lnTo>
                  <a:pt x="38100" y="7107936"/>
                </a:lnTo>
                <a:lnTo>
                  <a:pt x="38100" y="56388"/>
                </a:lnTo>
                <a:lnTo>
                  <a:pt x="38100" y="38100"/>
                </a:lnTo>
                <a:lnTo>
                  <a:pt x="56388" y="38100"/>
                </a:lnTo>
                <a:lnTo>
                  <a:pt x="9393682" y="38100"/>
                </a:lnTo>
                <a:lnTo>
                  <a:pt x="9440926" y="38100"/>
                </a:lnTo>
                <a:lnTo>
                  <a:pt x="9440926" y="0"/>
                </a:lnTo>
                <a:lnTo>
                  <a:pt x="9393682" y="0"/>
                </a:lnTo>
                <a:lnTo>
                  <a:pt x="56388" y="0"/>
                </a:lnTo>
                <a:lnTo>
                  <a:pt x="38100" y="0"/>
                </a:lnTo>
                <a:lnTo>
                  <a:pt x="0" y="0"/>
                </a:lnTo>
                <a:lnTo>
                  <a:pt x="0" y="38100"/>
                </a:lnTo>
                <a:lnTo>
                  <a:pt x="0" y="56388"/>
                </a:lnTo>
                <a:lnTo>
                  <a:pt x="0" y="7107936"/>
                </a:lnTo>
                <a:lnTo>
                  <a:pt x="0" y="7155193"/>
                </a:lnTo>
                <a:lnTo>
                  <a:pt x="0" y="7164324"/>
                </a:lnTo>
                <a:lnTo>
                  <a:pt x="38100" y="7164324"/>
                </a:lnTo>
                <a:lnTo>
                  <a:pt x="56388" y="7164324"/>
                </a:lnTo>
                <a:lnTo>
                  <a:pt x="9393682" y="7164324"/>
                </a:lnTo>
                <a:lnTo>
                  <a:pt x="9440926" y="7164324"/>
                </a:lnTo>
                <a:lnTo>
                  <a:pt x="9450070" y="7164324"/>
                </a:lnTo>
                <a:lnTo>
                  <a:pt x="9450070" y="7155193"/>
                </a:lnTo>
                <a:lnTo>
                  <a:pt x="9450070" y="7107936"/>
                </a:lnTo>
                <a:lnTo>
                  <a:pt x="9450070" y="56388"/>
                </a:lnTo>
                <a:lnTo>
                  <a:pt x="9450070" y="38100"/>
                </a:lnTo>
                <a:lnTo>
                  <a:pt x="94500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pc="-10" dirty="0"/>
              <a:t>PRINCIPAL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9AC62C-4B63-0E52-055B-819BA1424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9137"/>
            <a:ext cx="921637" cy="1588263"/>
          </a:xfrm>
          <a:prstGeom prst="rect">
            <a:avLst/>
          </a:prstGeom>
        </p:spPr>
      </p:pic>
      <p:pic>
        <p:nvPicPr>
          <p:cNvPr id="8" name="image7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91200" y="6172200"/>
            <a:ext cx="1206459" cy="10018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6756" y="5559622"/>
            <a:ext cx="45138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46685" algn="r">
              <a:lnSpc>
                <a:spcPct val="100000"/>
              </a:lnSpc>
              <a:spcBef>
                <a:spcPts val="270"/>
              </a:spcBef>
            </a:pPr>
            <a:r>
              <a:rPr lang="en-US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  Course Fee : </a:t>
            </a:r>
            <a:r>
              <a:rPr lang="en-US" sz="2800" b="1" dirty="0">
                <a:solidFill>
                  <a:srgbClr val="002060"/>
                </a:solidFill>
                <a:latin typeface="Calibri"/>
                <a:cs typeface="Calibri"/>
              </a:rPr>
              <a:t>₹</a:t>
            </a:r>
            <a:r>
              <a:rPr lang="en-US" sz="2800" b="1" spc="-3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sz="2800" b="1" spc="-5" dirty="0">
                <a:solidFill>
                  <a:srgbClr val="002060"/>
                </a:solidFill>
                <a:latin typeface="Palatino Linotype"/>
                <a:cs typeface="Palatino Linotype"/>
              </a:rPr>
              <a:t>11,736/-</a:t>
            </a:r>
            <a:endParaRPr lang="en-US" sz="2800" dirty="0">
              <a:solidFill>
                <a:srgbClr val="002060"/>
              </a:solidFill>
              <a:latin typeface="Palatino Linotype"/>
              <a:cs typeface="Palatino Linotype"/>
            </a:endParaRPr>
          </a:p>
          <a:p>
            <a:endParaRPr lang="en-US" dirty="0"/>
          </a:p>
        </p:txBody>
      </p:sp>
      <p:sp>
        <p:nvSpPr>
          <p:cNvPr id="10" name="object 81"/>
          <p:cNvSpPr txBox="1"/>
          <p:nvPr/>
        </p:nvSpPr>
        <p:spPr>
          <a:xfrm>
            <a:off x="347690" y="6024044"/>
            <a:ext cx="4918542" cy="593752"/>
          </a:xfrm>
          <a:prstGeom prst="rect">
            <a:avLst/>
          </a:prstGeom>
          <a:solidFill>
            <a:srgbClr val="001F5F"/>
          </a:solidFill>
          <a:ln w="12192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75360" marR="80010" indent="-711835">
              <a:lnSpc>
                <a:spcPct val="100000"/>
              </a:lnSpc>
              <a:spcBef>
                <a:spcPts val="310"/>
              </a:spcBef>
            </a:pPr>
            <a:r>
              <a:rPr lang="en-GB"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    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THIS MERIT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LIST IS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VALID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FOR</a:t>
            </a:r>
            <a:r>
              <a:rPr lang="en-US"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en-US" sz="1800" b="1" spc="-434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PAYMENT</a:t>
            </a:r>
            <a:r>
              <a:rPr sz="1800" b="1" spc="-3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OF</a:t>
            </a:r>
            <a:r>
              <a:rPr sz="18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FEES</a:t>
            </a:r>
            <a:r>
              <a:rPr sz="1800" b="1" spc="-1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FROM</a:t>
            </a:r>
            <a:endParaRPr sz="1800" dirty="0">
              <a:latin typeface="Palatino Linotype"/>
              <a:cs typeface="Palatino Linotype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661" y="6646885"/>
            <a:ext cx="4918543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Monday, 2</a:t>
            </a:r>
            <a:r>
              <a:rPr lang="en-US" b="1" baseline="30000" dirty="0">
                <a:solidFill>
                  <a:srgbClr val="001F5F"/>
                </a:solidFill>
                <a:latin typeface="Palatino Linotype"/>
                <a:cs typeface="Palatino Linotype"/>
              </a:rPr>
              <a:t>th</a:t>
            </a:r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 June 2025 to Wednesday, 4</a:t>
            </a:r>
            <a:r>
              <a:rPr lang="en-US" b="1" baseline="30000" dirty="0">
                <a:solidFill>
                  <a:srgbClr val="001F5F"/>
                </a:solidFill>
                <a:latin typeface="Palatino Linotype"/>
                <a:cs typeface="Palatino Linotype"/>
              </a:rPr>
              <a:t>th </a:t>
            </a:r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June 2025 (up to 3.00 p.m.)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4801" y="469137"/>
            <a:ext cx="490410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Vivekanand</a:t>
            </a:r>
            <a:r>
              <a:rPr spc="-30" dirty="0"/>
              <a:t> </a:t>
            </a:r>
            <a:r>
              <a:rPr dirty="0"/>
              <a:t>Education</a:t>
            </a:r>
            <a:r>
              <a:rPr spc="-10" dirty="0"/>
              <a:t> Society’s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0825" y="863418"/>
            <a:ext cx="8009890" cy="1848583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2600" b="1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College</a:t>
            </a:r>
            <a:r>
              <a:rPr sz="2600" b="1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of</a:t>
            </a:r>
            <a:r>
              <a:rPr sz="2600" b="1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Arts,</a:t>
            </a:r>
            <a:r>
              <a:rPr sz="2600" b="1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Science</a:t>
            </a:r>
            <a:r>
              <a:rPr sz="2600" b="1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&amp;</a:t>
            </a:r>
            <a:r>
              <a:rPr sz="2600" b="1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2600" b="1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Commerce</a:t>
            </a:r>
            <a:r>
              <a:rPr sz="2600" b="1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Palatino Linotype"/>
                <a:cs typeface="Palatino Linotype"/>
              </a:rPr>
              <a:t> (Autonomous)</a:t>
            </a:r>
            <a:endParaRPr sz="2600" dirty="0">
              <a:latin typeface="Palatino Linotype"/>
              <a:cs typeface="Palatino Linotype"/>
            </a:endParaRPr>
          </a:p>
          <a:p>
            <a:pPr marL="85090" algn="ctr">
              <a:lnSpc>
                <a:spcPct val="100000"/>
              </a:lnSpc>
              <a:spcBef>
                <a:spcPts val="380"/>
              </a:spcBef>
            </a:pPr>
            <a:r>
              <a:rPr lang="en-US" sz="2400" b="1" dirty="0">
                <a:solidFill>
                  <a:srgbClr val="001F5F"/>
                </a:solidFill>
                <a:latin typeface="Palatino Linotype"/>
                <a:cs typeface="Palatino Linotype"/>
              </a:rPr>
              <a:t>AIDED SECTION</a:t>
            </a:r>
            <a:endParaRPr sz="2400" dirty="0">
              <a:latin typeface="Palatino Linotype"/>
              <a:cs typeface="Palatino Linotype"/>
            </a:endParaRPr>
          </a:p>
          <a:p>
            <a:pPr marL="82550" algn="ctr">
              <a:lnSpc>
                <a:spcPct val="100000"/>
              </a:lnSpc>
              <a:spcBef>
                <a:spcPts val="280"/>
              </a:spcBef>
            </a:pPr>
            <a:r>
              <a:rPr sz="2000" b="1" dirty="0">
                <a:solidFill>
                  <a:srgbClr val="C00000"/>
                </a:solidFill>
                <a:latin typeface="Palatino Linotype"/>
                <a:cs typeface="Palatino Linotype"/>
              </a:rPr>
              <a:t>ACADEMIC</a:t>
            </a:r>
            <a:r>
              <a:rPr sz="20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2000" b="1" dirty="0">
                <a:solidFill>
                  <a:srgbClr val="C00000"/>
                </a:solidFill>
                <a:latin typeface="Palatino Linotype"/>
                <a:cs typeface="Palatino Linotype"/>
              </a:rPr>
              <a:t>YEAR</a:t>
            </a:r>
            <a:r>
              <a:rPr sz="2000" b="1" spc="-1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202</a:t>
            </a:r>
            <a:r>
              <a:rPr lang="en-GB" sz="20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5</a:t>
            </a:r>
            <a:r>
              <a:rPr sz="20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-</a:t>
            </a:r>
            <a:r>
              <a:rPr sz="20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2</a:t>
            </a:r>
            <a:r>
              <a:rPr lang="en-GB" sz="20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6</a:t>
            </a:r>
            <a:endParaRPr sz="2000" dirty="0">
              <a:latin typeface="Palatino Linotype"/>
              <a:cs typeface="Palatino Linotype"/>
            </a:endParaRPr>
          </a:p>
          <a:p>
            <a:pPr marL="330835">
              <a:lnSpc>
                <a:spcPct val="100000"/>
              </a:lnSpc>
              <a:spcBef>
                <a:spcPts val="1245"/>
              </a:spcBef>
            </a:pPr>
            <a:r>
              <a:rPr lang="en-GB" sz="30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                   </a:t>
            </a:r>
            <a:r>
              <a:rPr sz="30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F</a:t>
            </a:r>
            <a:r>
              <a:rPr lang="en-GB" sz="30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r>
              <a:rPr sz="30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Y.B.</a:t>
            </a:r>
            <a:r>
              <a:rPr lang="en-GB" sz="30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A. (Psychology</a:t>
            </a:r>
            <a:r>
              <a:rPr sz="30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)</a:t>
            </a:r>
            <a:endParaRPr sz="3000" dirty="0">
              <a:latin typeface="Palatino Linotype"/>
              <a:cs typeface="Palatino Linotype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431433"/>
              </p:ext>
            </p:extLst>
          </p:nvPr>
        </p:nvGraphicFramePr>
        <p:xfrm>
          <a:off x="1447800" y="2745868"/>
          <a:ext cx="7239000" cy="2740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8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8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7070">
                <a:tc>
                  <a:txBody>
                    <a:bodyPr/>
                    <a:lstStyle/>
                    <a:p>
                      <a:pPr marL="527050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CATEGORY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5621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19050">
                      <a:solidFill>
                        <a:srgbClr val="94B3D6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CUT</a:t>
                      </a:r>
                      <a:r>
                        <a:rPr sz="2200" b="1" spc="-4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OFF(%)</a:t>
                      </a:r>
                      <a:endParaRPr sz="2200">
                        <a:latin typeface="Palatino Linotype"/>
                        <a:cs typeface="Palatino Linotype"/>
                      </a:endParaRPr>
                    </a:p>
                  </a:txBody>
                  <a:tcPr marL="0" marR="0" marT="15621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190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ts val="2515"/>
                        </a:lnSpc>
                        <a:tabLst>
                          <a:tab pos="1488440" algn="l"/>
                        </a:tabLst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CUT</a:t>
                      </a:r>
                      <a:r>
                        <a:rPr sz="2200" b="1" spc="-4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200" b="1" spc="-2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OF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	</a:t>
                      </a:r>
                      <a:r>
                        <a:rPr sz="2200" b="1" spc="-2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OUT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  <a:p>
                      <a:pPr marL="146050">
                        <a:lnSpc>
                          <a:spcPts val="2630"/>
                        </a:lnSpc>
                      </a:pPr>
                      <a:r>
                        <a:rPr sz="22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OF</a:t>
                      </a:r>
                      <a:r>
                        <a:rPr sz="2200" b="1" spc="-3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2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600</a:t>
                      </a:r>
                      <a:r>
                        <a:rPr sz="2200" b="1" spc="-2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MARKS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19050">
                      <a:solidFill>
                        <a:srgbClr val="94B3D6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2200" b="1" spc="-2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OPEN</a:t>
                      </a:r>
                      <a:endParaRPr sz="2200">
                        <a:latin typeface="Palatino Linotype"/>
                        <a:cs typeface="Palatino Linotype"/>
                      </a:endParaRPr>
                    </a:p>
                  </a:txBody>
                  <a:tcPr marL="0" marR="0" marT="4826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60.00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826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190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360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8260" marB="0">
                    <a:lnL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190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SINDHI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508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508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5085" marB="0">
                    <a:lnL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OTHERS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381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381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3815" marB="0">
                    <a:lnL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69850">
                        <a:lnSpc>
                          <a:spcPts val="2520"/>
                        </a:lnSpc>
                      </a:pPr>
                      <a:r>
                        <a:rPr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PHYSICALLY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  <a:p>
                      <a:pPr marL="69850">
                        <a:lnSpc>
                          <a:spcPts val="2630"/>
                        </a:lnSpc>
                      </a:pPr>
                      <a:r>
                        <a:rPr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CHALLENGED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5494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54940" marB="0">
                    <a:lnL w="6350" cap="flat" cmpd="sng" algn="ctr">
                      <a:solidFill>
                        <a:srgbClr val="94B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304800" y="304799"/>
            <a:ext cx="9450070" cy="7164705"/>
          </a:xfrm>
          <a:custGeom>
            <a:avLst/>
            <a:gdLst/>
            <a:ahLst/>
            <a:cxnLst/>
            <a:rect l="l" t="t" r="r" b="b"/>
            <a:pathLst>
              <a:path w="9450070" h="7164705">
                <a:moveTo>
                  <a:pt x="56375" y="47244"/>
                </a:moveTo>
                <a:lnTo>
                  <a:pt x="47244" y="47244"/>
                </a:lnTo>
                <a:lnTo>
                  <a:pt x="47244" y="56388"/>
                </a:lnTo>
                <a:lnTo>
                  <a:pt x="47244" y="7107936"/>
                </a:lnTo>
                <a:lnTo>
                  <a:pt x="47244" y="7146036"/>
                </a:lnTo>
                <a:lnTo>
                  <a:pt x="56375" y="7146036"/>
                </a:lnTo>
                <a:lnTo>
                  <a:pt x="56375" y="7107936"/>
                </a:lnTo>
                <a:lnTo>
                  <a:pt x="56375" y="56388"/>
                </a:lnTo>
                <a:lnTo>
                  <a:pt x="56375" y="47244"/>
                </a:lnTo>
                <a:close/>
              </a:path>
              <a:path w="9450070" h="7164705">
                <a:moveTo>
                  <a:pt x="9431782" y="47244"/>
                </a:moveTo>
                <a:lnTo>
                  <a:pt x="9393682" y="47244"/>
                </a:lnTo>
                <a:lnTo>
                  <a:pt x="56388" y="47244"/>
                </a:lnTo>
                <a:lnTo>
                  <a:pt x="56388" y="56388"/>
                </a:lnTo>
                <a:lnTo>
                  <a:pt x="9393682" y="56388"/>
                </a:lnTo>
                <a:lnTo>
                  <a:pt x="9393682" y="7107936"/>
                </a:lnTo>
                <a:lnTo>
                  <a:pt x="56388" y="7107936"/>
                </a:lnTo>
                <a:lnTo>
                  <a:pt x="56388" y="7146036"/>
                </a:lnTo>
                <a:lnTo>
                  <a:pt x="9393682" y="7146036"/>
                </a:lnTo>
                <a:lnTo>
                  <a:pt x="9431782" y="7146036"/>
                </a:lnTo>
                <a:lnTo>
                  <a:pt x="9431782" y="7107936"/>
                </a:lnTo>
                <a:lnTo>
                  <a:pt x="9431782" y="56388"/>
                </a:lnTo>
                <a:lnTo>
                  <a:pt x="9431782" y="47244"/>
                </a:lnTo>
                <a:close/>
              </a:path>
              <a:path w="9450070" h="7164705">
                <a:moveTo>
                  <a:pt x="9450070" y="0"/>
                </a:moveTo>
                <a:lnTo>
                  <a:pt x="9440926" y="0"/>
                </a:lnTo>
                <a:lnTo>
                  <a:pt x="9440926" y="38100"/>
                </a:lnTo>
                <a:lnTo>
                  <a:pt x="9440926" y="56388"/>
                </a:lnTo>
                <a:lnTo>
                  <a:pt x="9440926" y="7107936"/>
                </a:lnTo>
                <a:lnTo>
                  <a:pt x="9440926" y="7155193"/>
                </a:lnTo>
                <a:lnTo>
                  <a:pt x="9393682" y="7155193"/>
                </a:lnTo>
                <a:lnTo>
                  <a:pt x="56388" y="7155193"/>
                </a:lnTo>
                <a:lnTo>
                  <a:pt x="38100" y="7155193"/>
                </a:lnTo>
                <a:lnTo>
                  <a:pt x="38100" y="7107936"/>
                </a:lnTo>
                <a:lnTo>
                  <a:pt x="38100" y="56388"/>
                </a:lnTo>
                <a:lnTo>
                  <a:pt x="38100" y="38100"/>
                </a:lnTo>
                <a:lnTo>
                  <a:pt x="56388" y="38100"/>
                </a:lnTo>
                <a:lnTo>
                  <a:pt x="9393682" y="38100"/>
                </a:lnTo>
                <a:lnTo>
                  <a:pt x="9440926" y="38100"/>
                </a:lnTo>
                <a:lnTo>
                  <a:pt x="9440926" y="0"/>
                </a:lnTo>
                <a:lnTo>
                  <a:pt x="9393682" y="0"/>
                </a:lnTo>
                <a:lnTo>
                  <a:pt x="56388" y="0"/>
                </a:lnTo>
                <a:lnTo>
                  <a:pt x="38100" y="0"/>
                </a:lnTo>
                <a:lnTo>
                  <a:pt x="0" y="0"/>
                </a:lnTo>
                <a:lnTo>
                  <a:pt x="0" y="38100"/>
                </a:lnTo>
                <a:lnTo>
                  <a:pt x="0" y="56388"/>
                </a:lnTo>
                <a:lnTo>
                  <a:pt x="0" y="7107936"/>
                </a:lnTo>
                <a:lnTo>
                  <a:pt x="0" y="7155193"/>
                </a:lnTo>
                <a:lnTo>
                  <a:pt x="0" y="7164324"/>
                </a:lnTo>
                <a:lnTo>
                  <a:pt x="38100" y="7164324"/>
                </a:lnTo>
                <a:lnTo>
                  <a:pt x="56388" y="7164324"/>
                </a:lnTo>
                <a:lnTo>
                  <a:pt x="9393682" y="7164324"/>
                </a:lnTo>
                <a:lnTo>
                  <a:pt x="9440926" y="7164324"/>
                </a:lnTo>
                <a:lnTo>
                  <a:pt x="9450070" y="7164324"/>
                </a:lnTo>
                <a:lnTo>
                  <a:pt x="9450070" y="7155193"/>
                </a:lnTo>
                <a:lnTo>
                  <a:pt x="9450070" y="7107936"/>
                </a:lnTo>
                <a:lnTo>
                  <a:pt x="9450070" y="56388"/>
                </a:lnTo>
                <a:lnTo>
                  <a:pt x="9450070" y="38100"/>
                </a:lnTo>
                <a:lnTo>
                  <a:pt x="94500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pc="-10" dirty="0"/>
              <a:t>PRINCIPAL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7F9618-1B9C-EEDD-F933-813127D3F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9137"/>
            <a:ext cx="1063625" cy="1588263"/>
          </a:xfrm>
          <a:prstGeom prst="rect">
            <a:avLst/>
          </a:prstGeom>
        </p:spPr>
      </p:pic>
      <p:pic>
        <p:nvPicPr>
          <p:cNvPr id="8" name="image7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91200" y="6172200"/>
            <a:ext cx="1206459" cy="10018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1661" y="6646885"/>
            <a:ext cx="4924571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Monday, 2</a:t>
            </a:r>
            <a:r>
              <a:rPr lang="en-US" b="1" baseline="30000" dirty="0">
                <a:solidFill>
                  <a:srgbClr val="001F5F"/>
                </a:solidFill>
                <a:latin typeface="Palatino Linotype"/>
                <a:cs typeface="Palatino Linotype"/>
              </a:rPr>
              <a:t>th</a:t>
            </a:r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 June 2025 to Wednesday, 4</a:t>
            </a:r>
            <a:r>
              <a:rPr lang="en-US" b="1" baseline="30000" dirty="0">
                <a:solidFill>
                  <a:srgbClr val="001F5F"/>
                </a:solidFill>
                <a:latin typeface="Palatino Linotype"/>
                <a:cs typeface="Palatino Linotype"/>
              </a:rPr>
              <a:t>th </a:t>
            </a:r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June 2025 (up to 3.00 p.m.) </a:t>
            </a:r>
          </a:p>
        </p:txBody>
      </p:sp>
      <p:sp>
        <p:nvSpPr>
          <p:cNvPr id="10" name="object 81"/>
          <p:cNvSpPr txBox="1"/>
          <p:nvPr/>
        </p:nvSpPr>
        <p:spPr>
          <a:xfrm>
            <a:off x="347690" y="6024044"/>
            <a:ext cx="4918542" cy="593752"/>
          </a:xfrm>
          <a:prstGeom prst="rect">
            <a:avLst/>
          </a:prstGeom>
          <a:solidFill>
            <a:srgbClr val="001F5F"/>
          </a:solidFill>
          <a:ln w="12192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75360" marR="80010" indent="-711835">
              <a:lnSpc>
                <a:spcPct val="100000"/>
              </a:lnSpc>
              <a:spcBef>
                <a:spcPts val="310"/>
              </a:spcBef>
            </a:pPr>
            <a:r>
              <a:rPr lang="en-GB"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    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THIS MERIT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LIST IS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VALID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FOR </a:t>
            </a:r>
            <a:r>
              <a:rPr sz="1800" b="1" spc="-434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PAYMENT</a:t>
            </a:r>
            <a:r>
              <a:rPr sz="1800" b="1" spc="-3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OF</a:t>
            </a:r>
            <a:r>
              <a:rPr sz="18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FEES</a:t>
            </a:r>
            <a:r>
              <a:rPr sz="1800" b="1" spc="-1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FROM</a:t>
            </a:r>
            <a:endParaRPr sz="1800" dirty="0">
              <a:latin typeface="Palatino Linotype"/>
              <a:cs typeface="Palatino Linotype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068" y="5559622"/>
            <a:ext cx="426153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270"/>
              </a:spcBef>
            </a:pPr>
            <a:r>
              <a:rPr lang="en-US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Course Fee : </a:t>
            </a:r>
            <a:r>
              <a:rPr lang="en-US" sz="2800" b="1" dirty="0">
                <a:solidFill>
                  <a:srgbClr val="002060"/>
                </a:solidFill>
                <a:latin typeface="Calibri"/>
                <a:cs typeface="Calibri"/>
              </a:rPr>
              <a:t>₹</a:t>
            </a:r>
            <a:r>
              <a:rPr lang="en-US" sz="2800" b="1" spc="-3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sz="2800" b="1" spc="-5" dirty="0">
                <a:solidFill>
                  <a:srgbClr val="002060"/>
                </a:solidFill>
                <a:latin typeface="Palatino Linotype"/>
                <a:cs typeface="Palatino Linotype"/>
              </a:rPr>
              <a:t>11,736/-</a:t>
            </a:r>
            <a:endParaRPr lang="en-US" sz="2800" dirty="0">
              <a:solidFill>
                <a:srgbClr val="002060"/>
              </a:solidFill>
              <a:latin typeface="Palatino Linotype"/>
              <a:cs typeface="Palatino Linotype"/>
            </a:endParaRPr>
          </a:p>
          <a:p>
            <a:r>
              <a:rPr lang="en-US" dirty="0"/>
              <a:t>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0825" y="419454"/>
            <a:ext cx="8009890" cy="918844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81915" algn="ctr">
              <a:lnSpc>
                <a:spcPct val="100000"/>
              </a:lnSpc>
              <a:spcBef>
                <a:spcPts val="495"/>
              </a:spcBef>
            </a:pPr>
            <a:r>
              <a:rPr dirty="0"/>
              <a:t>Vivekanand</a:t>
            </a:r>
            <a:r>
              <a:rPr spc="-30" dirty="0"/>
              <a:t> </a:t>
            </a:r>
            <a:r>
              <a:rPr dirty="0"/>
              <a:t>Education</a:t>
            </a:r>
            <a:r>
              <a:rPr spc="-10" dirty="0"/>
              <a:t> Society’s</a:t>
            </a:r>
          </a:p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spc="5" dirty="0">
                <a:uFill>
                  <a:solidFill>
                    <a:srgbClr val="C00000"/>
                  </a:solidFill>
                </a:uFill>
              </a:rPr>
              <a:t> </a:t>
            </a:r>
            <a:r>
              <a:rPr dirty="0">
                <a:uFill>
                  <a:solidFill>
                    <a:srgbClr val="C00000"/>
                  </a:solidFill>
                </a:uFill>
              </a:rPr>
              <a:t>College</a:t>
            </a:r>
            <a:r>
              <a:rPr spc="-10" dirty="0">
                <a:uFill>
                  <a:solidFill>
                    <a:srgbClr val="C00000"/>
                  </a:solidFill>
                </a:uFill>
              </a:rPr>
              <a:t> </a:t>
            </a:r>
            <a:r>
              <a:rPr dirty="0">
                <a:uFill>
                  <a:solidFill>
                    <a:srgbClr val="C00000"/>
                  </a:solidFill>
                </a:uFill>
              </a:rPr>
              <a:t>of</a:t>
            </a:r>
            <a:r>
              <a:rPr spc="-25" dirty="0">
                <a:uFill>
                  <a:solidFill>
                    <a:srgbClr val="C00000"/>
                  </a:solidFill>
                </a:uFill>
              </a:rPr>
              <a:t> </a:t>
            </a:r>
            <a:r>
              <a:rPr dirty="0">
                <a:uFill>
                  <a:solidFill>
                    <a:srgbClr val="C00000"/>
                  </a:solidFill>
                </a:uFill>
              </a:rPr>
              <a:t>Arts,</a:t>
            </a:r>
            <a:r>
              <a:rPr spc="-20" dirty="0">
                <a:uFill>
                  <a:solidFill>
                    <a:srgbClr val="C00000"/>
                  </a:solidFill>
                </a:uFill>
              </a:rPr>
              <a:t> </a:t>
            </a:r>
            <a:r>
              <a:rPr dirty="0">
                <a:uFill>
                  <a:solidFill>
                    <a:srgbClr val="C00000"/>
                  </a:solidFill>
                </a:uFill>
              </a:rPr>
              <a:t>Science</a:t>
            </a:r>
            <a:r>
              <a:rPr spc="-10" dirty="0">
                <a:uFill>
                  <a:solidFill>
                    <a:srgbClr val="C00000"/>
                  </a:solidFill>
                </a:uFill>
              </a:rPr>
              <a:t> </a:t>
            </a:r>
            <a:r>
              <a:rPr dirty="0">
                <a:uFill>
                  <a:solidFill>
                    <a:srgbClr val="C00000"/>
                  </a:solidFill>
                </a:uFill>
              </a:rPr>
              <a:t>&amp;</a:t>
            </a:r>
            <a:r>
              <a:rPr spc="-30" dirty="0">
                <a:uFill>
                  <a:solidFill>
                    <a:srgbClr val="C00000"/>
                  </a:solidFill>
                </a:uFill>
              </a:rPr>
              <a:t> </a:t>
            </a:r>
            <a:r>
              <a:rPr dirty="0">
                <a:uFill>
                  <a:solidFill>
                    <a:srgbClr val="C00000"/>
                  </a:solidFill>
                </a:uFill>
              </a:rPr>
              <a:t>Commerce</a:t>
            </a:r>
            <a:r>
              <a:rPr spc="-10" dirty="0">
                <a:uFill>
                  <a:solidFill>
                    <a:srgbClr val="C00000"/>
                  </a:solidFill>
                </a:uFill>
              </a:rPr>
              <a:t> (Autonomous)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2962" y="1277845"/>
            <a:ext cx="7128638" cy="1252907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50800" algn="ctr">
              <a:lnSpc>
                <a:spcPct val="100000"/>
              </a:lnSpc>
              <a:spcBef>
                <a:spcPts val="530"/>
              </a:spcBef>
            </a:pPr>
            <a:r>
              <a:rPr lang="en-US" sz="2400" b="1">
                <a:solidFill>
                  <a:srgbClr val="001F5F"/>
                </a:solidFill>
                <a:latin typeface="Palatino Linotype"/>
                <a:cs typeface="Palatino Linotype"/>
              </a:rPr>
              <a:t>AIDED SECTION</a:t>
            </a:r>
            <a:endParaRPr lang="en-GB" sz="2400" spc="-10" dirty="0">
              <a:solidFill>
                <a:srgbClr val="001F5F"/>
              </a:solidFill>
              <a:latin typeface="Palatino Linotype"/>
              <a:cs typeface="Palatino Linotype"/>
            </a:endParaRPr>
          </a:p>
          <a:p>
            <a:pPr marL="287338" indent="50800" algn="ctr">
              <a:lnSpc>
                <a:spcPct val="100000"/>
              </a:lnSpc>
              <a:spcBef>
                <a:spcPts val="280"/>
              </a:spcBef>
            </a:pPr>
            <a:r>
              <a:rPr sz="2000" b="1" dirty="0">
                <a:solidFill>
                  <a:srgbClr val="C00000"/>
                </a:solidFill>
                <a:latin typeface="Palatino Linotype"/>
                <a:cs typeface="Palatino Linotype"/>
              </a:rPr>
              <a:t>ACADEMIC</a:t>
            </a:r>
            <a:r>
              <a:rPr sz="20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2000" b="1" dirty="0">
                <a:solidFill>
                  <a:srgbClr val="C00000"/>
                </a:solidFill>
                <a:latin typeface="Palatino Linotype"/>
                <a:cs typeface="Palatino Linotype"/>
              </a:rPr>
              <a:t>YEAR</a:t>
            </a:r>
            <a:r>
              <a:rPr sz="2000" b="1" spc="-15" dirty="0">
                <a:solidFill>
                  <a:srgbClr val="C00000"/>
                </a:solidFill>
                <a:latin typeface="Palatino Linotype"/>
                <a:cs typeface="Palatino Linotype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202</a:t>
            </a:r>
            <a:r>
              <a:rPr lang="en-GB" sz="20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5</a:t>
            </a:r>
            <a:r>
              <a:rPr sz="2000" b="1" spc="-10" dirty="0">
                <a:solidFill>
                  <a:srgbClr val="C00000"/>
                </a:solidFill>
                <a:latin typeface="Palatino Linotype"/>
                <a:cs typeface="Palatino Linotype"/>
              </a:rPr>
              <a:t>-</a:t>
            </a:r>
            <a:r>
              <a:rPr sz="20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2</a:t>
            </a:r>
            <a:r>
              <a:rPr lang="en-GB" sz="2000" b="1" spc="-25" dirty="0">
                <a:solidFill>
                  <a:srgbClr val="C00000"/>
                </a:solidFill>
                <a:latin typeface="Palatino Linotype"/>
                <a:cs typeface="Palatino Linotype"/>
              </a:rPr>
              <a:t>6</a:t>
            </a:r>
            <a:endParaRPr sz="2000" dirty="0">
              <a:latin typeface="Palatino Linotype"/>
              <a:cs typeface="Palatino Linotype"/>
            </a:endParaRPr>
          </a:p>
          <a:p>
            <a:pPr marL="12700" algn="ctr">
              <a:lnSpc>
                <a:spcPct val="100000"/>
              </a:lnSpc>
              <a:spcBef>
                <a:spcPts val="275"/>
              </a:spcBef>
            </a:pPr>
            <a:r>
              <a:rPr sz="2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F</a:t>
            </a:r>
            <a:r>
              <a:rPr lang="en-GB" sz="2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r>
              <a:rPr sz="2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Y.B.</a:t>
            </a:r>
            <a:r>
              <a:rPr lang="en-GB" sz="2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Sc</a:t>
            </a:r>
            <a:r>
              <a:rPr sz="2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.</a:t>
            </a:r>
            <a:r>
              <a:rPr lang="en-GB" sz="2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(</a:t>
            </a:r>
            <a:r>
              <a:rPr lang="en-GB" sz="2800" b="1" spc="-10" dirty="0">
                <a:solidFill>
                  <a:srgbClr val="001F5F"/>
                </a:solidFill>
                <a:latin typeface="Palatino Linotype"/>
                <a:cs typeface="Palatino Linotype"/>
              </a:rPr>
              <a:t>Microbiology</a:t>
            </a:r>
            <a:r>
              <a:rPr sz="2800" b="1" dirty="0">
                <a:solidFill>
                  <a:srgbClr val="001F5F"/>
                </a:solidFill>
                <a:latin typeface="Palatino Linotype"/>
                <a:cs typeface="Palatino Linotype"/>
              </a:rPr>
              <a:t>)</a:t>
            </a:r>
            <a:endParaRPr sz="2800" dirty="0">
              <a:latin typeface="Palatino Linotype"/>
              <a:cs typeface="Palatino Linotype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404102"/>
              </p:ext>
            </p:extLst>
          </p:nvPr>
        </p:nvGraphicFramePr>
        <p:xfrm>
          <a:off x="1444943" y="2516821"/>
          <a:ext cx="7169784" cy="2740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0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7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1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7070">
                <a:tc>
                  <a:txBody>
                    <a:bodyPr/>
                    <a:lstStyle/>
                    <a:p>
                      <a:pPr marL="52832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CATEGORY</a:t>
                      </a:r>
                      <a:endParaRPr sz="16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5176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19050">
                      <a:solidFill>
                        <a:srgbClr val="94B3D6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CUT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OFF(%)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15176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19050">
                      <a:solidFill>
                        <a:srgbClr val="94B3D6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tc>
                  <a:txBody>
                    <a:bodyPr/>
                    <a:lstStyle/>
                    <a:p>
                      <a:pPr marL="8147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CUT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OFF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OUT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OF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600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Palatino Linotype"/>
                          <a:cs typeface="Palatino Linotype"/>
                        </a:rPr>
                        <a:t>MARKS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61594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19050">
                      <a:solidFill>
                        <a:srgbClr val="94B3D6"/>
                      </a:solidFill>
                      <a:prstDash val="solid"/>
                    </a:lnB>
                    <a:solidFill>
                      <a:srgbClr val="001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64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2200" b="1" spc="-2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OPEN</a:t>
                      </a:r>
                      <a:endParaRPr sz="2200">
                        <a:latin typeface="Palatino Linotype"/>
                        <a:cs typeface="Palatino Linotype"/>
                      </a:endParaRPr>
                    </a:p>
                  </a:txBody>
                  <a:tcPr marL="0" marR="0" marT="4826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190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45.33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7302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190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272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7302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190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2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SINDHI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381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6604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6604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US"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OTHERS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4381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6667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66675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  <a:solidFill>
                      <a:srgbClr val="DBE4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marL="71120" marR="545465">
                        <a:lnSpc>
                          <a:spcPts val="2610"/>
                        </a:lnSpc>
                      </a:pPr>
                      <a:r>
                        <a:rPr sz="2200" b="1" spc="-10" dirty="0">
                          <a:solidFill>
                            <a:srgbClr val="001F5F"/>
                          </a:solidFill>
                          <a:latin typeface="Palatino Linotype"/>
                          <a:cs typeface="Palatino Linotype"/>
                        </a:rPr>
                        <a:t>PHYSICALLY CHALLENGED</a:t>
                      </a:r>
                      <a:endParaRPr sz="22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7780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lang="en-GB" sz="2200" b="1" dirty="0">
                          <a:latin typeface="Palatino Linotype"/>
                          <a:cs typeface="Palatino Linotype"/>
                        </a:rPr>
                        <a:t>-</a:t>
                      </a:r>
                      <a:endParaRPr sz="2200" b="1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77800" marB="0">
                    <a:lnL w="6350">
                      <a:solidFill>
                        <a:srgbClr val="94B3D6"/>
                      </a:solidFill>
                      <a:prstDash val="solid"/>
                    </a:lnL>
                    <a:lnR w="6350">
                      <a:solidFill>
                        <a:srgbClr val="94B3D6"/>
                      </a:solidFill>
                      <a:prstDash val="solid"/>
                    </a:lnR>
                    <a:lnT w="6350">
                      <a:solidFill>
                        <a:srgbClr val="94B3D6"/>
                      </a:solidFill>
                      <a:prstDash val="solid"/>
                    </a:lnT>
                    <a:lnB w="6350">
                      <a:solidFill>
                        <a:srgbClr val="94B3D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304800" y="304799"/>
            <a:ext cx="9450070" cy="7164705"/>
          </a:xfrm>
          <a:custGeom>
            <a:avLst/>
            <a:gdLst/>
            <a:ahLst/>
            <a:cxnLst/>
            <a:rect l="l" t="t" r="r" b="b"/>
            <a:pathLst>
              <a:path w="9450070" h="7164705">
                <a:moveTo>
                  <a:pt x="56375" y="47244"/>
                </a:moveTo>
                <a:lnTo>
                  <a:pt x="47244" y="47244"/>
                </a:lnTo>
                <a:lnTo>
                  <a:pt x="47244" y="56388"/>
                </a:lnTo>
                <a:lnTo>
                  <a:pt x="47244" y="7107936"/>
                </a:lnTo>
                <a:lnTo>
                  <a:pt x="47244" y="7146036"/>
                </a:lnTo>
                <a:lnTo>
                  <a:pt x="56375" y="7146036"/>
                </a:lnTo>
                <a:lnTo>
                  <a:pt x="56375" y="7107936"/>
                </a:lnTo>
                <a:lnTo>
                  <a:pt x="56375" y="56388"/>
                </a:lnTo>
                <a:lnTo>
                  <a:pt x="56375" y="47244"/>
                </a:lnTo>
                <a:close/>
              </a:path>
              <a:path w="9450070" h="7164705">
                <a:moveTo>
                  <a:pt x="9431782" y="47244"/>
                </a:moveTo>
                <a:lnTo>
                  <a:pt x="9393682" y="47244"/>
                </a:lnTo>
                <a:lnTo>
                  <a:pt x="56388" y="47244"/>
                </a:lnTo>
                <a:lnTo>
                  <a:pt x="56388" y="56388"/>
                </a:lnTo>
                <a:lnTo>
                  <a:pt x="9393682" y="56388"/>
                </a:lnTo>
                <a:lnTo>
                  <a:pt x="9393682" y="7107936"/>
                </a:lnTo>
                <a:lnTo>
                  <a:pt x="56388" y="7107936"/>
                </a:lnTo>
                <a:lnTo>
                  <a:pt x="56388" y="7146036"/>
                </a:lnTo>
                <a:lnTo>
                  <a:pt x="9393682" y="7146036"/>
                </a:lnTo>
                <a:lnTo>
                  <a:pt x="9431782" y="7146036"/>
                </a:lnTo>
                <a:lnTo>
                  <a:pt x="9431782" y="7107936"/>
                </a:lnTo>
                <a:lnTo>
                  <a:pt x="9431782" y="56388"/>
                </a:lnTo>
                <a:lnTo>
                  <a:pt x="9431782" y="47244"/>
                </a:lnTo>
                <a:close/>
              </a:path>
              <a:path w="9450070" h="7164705">
                <a:moveTo>
                  <a:pt x="9450070" y="0"/>
                </a:moveTo>
                <a:lnTo>
                  <a:pt x="9440926" y="0"/>
                </a:lnTo>
                <a:lnTo>
                  <a:pt x="9440926" y="38100"/>
                </a:lnTo>
                <a:lnTo>
                  <a:pt x="9440926" y="56388"/>
                </a:lnTo>
                <a:lnTo>
                  <a:pt x="9440926" y="7107936"/>
                </a:lnTo>
                <a:lnTo>
                  <a:pt x="9440926" y="7155193"/>
                </a:lnTo>
                <a:lnTo>
                  <a:pt x="9393682" y="7155193"/>
                </a:lnTo>
                <a:lnTo>
                  <a:pt x="56388" y="7155193"/>
                </a:lnTo>
                <a:lnTo>
                  <a:pt x="38100" y="7155193"/>
                </a:lnTo>
                <a:lnTo>
                  <a:pt x="38100" y="7107936"/>
                </a:lnTo>
                <a:lnTo>
                  <a:pt x="38100" y="56388"/>
                </a:lnTo>
                <a:lnTo>
                  <a:pt x="38100" y="38100"/>
                </a:lnTo>
                <a:lnTo>
                  <a:pt x="56388" y="38100"/>
                </a:lnTo>
                <a:lnTo>
                  <a:pt x="9393682" y="38100"/>
                </a:lnTo>
                <a:lnTo>
                  <a:pt x="9440926" y="38100"/>
                </a:lnTo>
                <a:lnTo>
                  <a:pt x="9440926" y="0"/>
                </a:lnTo>
                <a:lnTo>
                  <a:pt x="9393682" y="0"/>
                </a:lnTo>
                <a:lnTo>
                  <a:pt x="56388" y="0"/>
                </a:lnTo>
                <a:lnTo>
                  <a:pt x="38100" y="0"/>
                </a:lnTo>
                <a:lnTo>
                  <a:pt x="0" y="0"/>
                </a:lnTo>
                <a:lnTo>
                  <a:pt x="0" y="38100"/>
                </a:lnTo>
                <a:lnTo>
                  <a:pt x="0" y="56388"/>
                </a:lnTo>
                <a:lnTo>
                  <a:pt x="0" y="7107936"/>
                </a:lnTo>
                <a:lnTo>
                  <a:pt x="0" y="7155193"/>
                </a:lnTo>
                <a:lnTo>
                  <a:pt x="0" y="7164324"/>
                </a:lnTo>
                <a:lnTo>
                  <a:pt x="38100" y="7164324"/>
                </a:lnTo>
                <a:lnTo>
                  <a:pt x="56388" y="7164324"/>
                </a:lnTo>
                <a:lnTo>
                  <a:pt x="9393682" y="7164324"/>
                </a:lnTo>
                <a:lnTo>
                  <a:pt x="9440926" y="7164324"/>
                </a:lnTo>
                <a:lnTo>
                  <a:pt x="9450070" y="7164324"/>
                </a:lnTo>
                <a:lnTo>
                  <a:pt x="9450070" y="7155193"/>
                </a:lnTo>
                <a:lnTo>
                  <a:pt x="9450070" y="7107936"/>
                </a:lnTo>
                <a:lnTo>
                  <a:pt x="9450070" y="56388"/>
                </a:lnTo>
                <a:lnTo>
                  <a:pt x="9450070" y="38100"/>
                </a:lnTo>
                <a:lnTo>
                  <a:pt x="94500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90"/>
              </a:lnSpc>
            </a:pPr>
            <a:r>
              <a:rPr spc="-10" dirty="0"/>
              <a:t>PRINCIPAL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9DA89C-5BE9-3834-7CF3-EC2AB7F59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9137"/>
            <a:ext cx="1063625" cy="1588263"/>
          </a:xfrm>
          <a:prstGeom prst="rect">
            <a:avLst/>
          </a:prstGeom>
        </p:spPr>
      </p:pic>
      <p:pic>
        <p:nvPicPr>
          <p:cNvPr id="8" name="image7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91200" y="6172200"/>
            <a:ext cx="1206459" cy="10018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1661" y="6646885"/>
            <a:ext cx="4924571" cy="64633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Monday, 2</a:t>
            </a:r>
            <a:r>
              <a:rPr lang="en-US" b="1" baseline="30000" dirty="0">
                <a:solidFill>
                  <a:srgbClr val="001F5F"/>
                </a:solidFill>
                <a:latin typeface="Palatino Linotype"/>
                <a:cs typeface="Palatino Linotype"/>
              </a:rPr>
              <a:t>th</a:t>
            </a:r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 June 2025 to Wednesday, 4</a:t>
            </a:r>
            <a:r>
              <a:rPr lang="en-US" b="1" baseline="30000" dirty="0">
                <a:solidFill>
                  <a:srgbClr val="001F5F"/>
                </a:solidFill>
                <a:latin typeface="Palatino Linotype"/>
                <a:cs typeface="Palatino Linotype"/>
              </a:rPr>
              <a:t>th </a:t>
            </a:r>
            <a:r>
              <a:rPr lang="en-US" b="1" dirty="0">
                <a:solidFill>
                  <a:srgbClr val="001F5F"/>
                </a:solidFill>
                <a:latin typeface="Palatino Linotype"/>
                <a:cs typeface="Palatino Linotype"/>
              </a:rPr>
              <a:t>June 2025 (up to 3.00 p.m.) </a:t>
            </a:r>
          </a:p>
        </p:txBody>
      </p:sp>
      <p:sp>
        <p:nvSpPr>
          <p:cNvPr id="10" name="object 81"/>
          <p:cNvSpPr txBox="1"/>
          <p:nvPr/>
        </p:nvSpPr>
        <p:spPr>
          <a:xfrm>
            <a:off x="347690" y="6024044"/>
            <a:ext cx="4918542" cy="593752"/>
          </a:xfrm>
          <a:prstGeom prst="rect">
            <a:avLst/>
          </a:prstGeom>
          <a:solidFill>
            <a:srgbClr val="001F5F"/>
          </a:solidFill>
          <a:ln w="12192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75360" marR="80010" indent="-711835">
              <a:lnSpc>
                <a:spcPct val="100000"/>
              </a:lnSpc>
              <a:spcBef>
                <a:spcPts val="310"/>
              </a:spcBef>
            </a:pP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THIS MERIT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LIST IS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VALID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FOR </a:t>
            </a:r>
            <a:r>
              <a:rPr sz="1800" b="1" spc="-434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PAYMENT</a:t>
            </a:r>
            <a:r>
              <a:rPr sz="1800" b="1" spc="-3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OF</a:t>
            </a:r>
            <a:r>
              <a:rPr sz="1800" b="1" spc="-1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FFFFFF"/>
                </a:solidFill>
                <a:latin typeface="Palatino Linotype"/>
                <a:cs typeface="Palatino Linotype"/>
              </a:rPr>
              <a:t>FEES</a:t>
            </a:r>
            <a:r>
              <a:rPr sz="1800" b="1" spc="-1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Palatino Linotype"/>
                <a:cs typeface="Palatino Linotype"/>
              </a:rPr>
              <a:t>FROM</a:t>
            </a:r>
            <a:endParaRPr sz="1800" dirty="0">
              <a:latin typeface="Palatino Linotype"/>
              <a:cs typeface="Palatino Linotype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068" y="5559622"/>
            <a:ext cx="4727164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" algn="ctr">
              <a:spcBef>
                <a:spcPts val="270"/>
              </a:spcBef>
            </a:pPr>
            <a:r>
              <a:rPr lang="en-US" sz="2800" b="1" dirty="0">
                <a:solidFill>
                  <a:srgbClr val="002060"/>
                </a:solidFill>
                <a:latin typeface="Book Antiqua" panose="02040602050305030304" pitchFamily="18" charset="0"/>
              </a:rPr>
              <a:t>Course Fee : </a:t>
            </a:r>
            <a:r>
              <a:rPr lang="en-US" sz="2800" b="1" dirty="0">
                <a:solidFill>
                  <a:srgbClr val="002060"/>
                </a:solidFill>
                <a:latin typeface="Calibri"/>
                <a:cs typeface="Calibri"/>
              </a:rPr>
              <a:t>₹</a:t>
            </a:r>
            <a:r>
              <a:rPr lang="en-US" sz="2800" b="1" spc="-3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en-US" sz="2800" b="1" spc="-5" dirty="0">
                <a:solidFill>
                  <a:srgbClr val="002060"/>
                </a:solidFill>
                <a:latin typeface="Palatino Linotype"/>
                <a:cs typeface="Palatino Linotype"/>
              </a:rPr>
              <a:t>12,936/-</a:t>
            </a:r>
            <a:endParaRPr lang="en-US" sz="2800" dirty="0">
              <a:solidFill>
                <a:srgbClr val="002060"/>
              </a:solidFill>
              <a:latin typeface="Palatino Linotype"/>
              <a:cs typeface="Palatino Linotype"/>
            </a:endParaRPr>
          </a:p>
          <a:p>
            <a:pPr marL="2540" algn="ctr">
              <a:lnSpc>
                <a:spcPct val="100000"/>
              </a:lnSpc>
              <a:spcBef>
                <a:spcPts val="270"/>
              </a:spcBef>
            </a:pPr>
            <a:r>
              <a:rPr lang="en-US" sz="2800" b="1" spc="-5" dirty="0">
                <a:solidFill>
                  <a:srgbClr val="002060"/>
                </a:solidFill>
                <a:latin typeface="Palatino Linotype"/>
                <a:cs typeface="Palatino Linotype"/>
              </a:rPr>
              <a:t>        -</a:t>
            </a:r>
            <a:endParaRPr lang="en-US" sz="2800" dirty="0">
              <a:solidFill>
                <a:srgbClr val="002060"/>
              </a:solidFill>
              <a:latin typeface="Palatino Linotype"/>
              <a:cs typeface="Palatino Linotype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282</Words>
  <Application>Microsoft Office PowerPoint</Application>
  <PresentationFormat>Custom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Book Antiqua</vt:lpstr>
      <vt:lpstr>Calibri</vt:lpstr>
      <vt:lpstr>Palatino Linotype</vt:lpstr>
      <vt:lpstr>Office Theme</vt:lpstr>
      <vt:lpstr>Vivekanand Education Society’s</vt:lpstr>
      <vt:lpstr>Vivekanand Education Society’s</vt:lpstr>
      <vt:lpstr>Vivekanand Education Society’s  College of Arts, Science &amp; Commerce (Autonomous)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FIRST MERIT LIST _SFC_ 2021-22</dc:title>
  <dc:creator>admin</dc:creator>
  <cp:lastModifiedBy>VESASC</cp:lastModifiedBy>
  <cp:revision>23</cp:revision>
  <cp:lastPrinted>2025-05-31T08:16:17Z</cp:lastPrinted>
  <dcterms:created xsi:type="dcterms:W3CDTF">2025-05-26T11:56:05Z</dcterms:created>
  <dcterms:modified xsi:type="dcterms:W3CDTF">2025-05-31T10:07:38Z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2024-06-13T00:00:00Z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2025-05-26T00:00:00Z</vt:filetime>
  </property>
  <property fmtid="{D5CDD505-2E9C-101B-9397-08002B2CF9AE}" pid="5" name="Producer">
    <vt:lpwstr>Microsoft® Word for Microsoft 365</vt:lpwstr>
  </property>
</Properties>
</file>