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9942513" cy="6761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4" d="100"/>
          <a:sy n="64" d="100"/>
        </p:scale>
        <p:origin x="876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503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28960-FF85-4968-895E-64D85FE8DCA7}" type="datetimeFigureOut">
              <a:rPr lang="en-US" smtClean="0"/>
              <a:pPr/>
              <a:t>5/31/2025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7800" y="506413"/>
            <a:ext cx="4506913" cy="2535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2" y="3211553"/>
            <a:ext cx="7954010" cy="3042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21541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503" y="6421541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7F1D2-E7D4-4D15-AC58-E22B67D17B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7F1D2-E7D4-4D15-AC58-E22B67D17B4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0000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0000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0000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74672" y="174193"/>
            <a:ext cx="904113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C0000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s://www.feepay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6439" y="139778"/>
            <a:ext cx="904113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VIVEKANAND</a:t>
            </a:r>
            <a:r>
              <a:rPr sz="3200" spc="-25" dirty="0"/>
              <a:t> </a:t>
            </a:r>
            <a:r>
              <a:rPr sz="3200" dirty="0"/>
              <a:t>EDUCATION</a:t>
            </a:r>
            <a:r>
              <a:rPr sz="3200" spc="-40" dirty="0"/>
              <a:t> </a:t>
            </a:r>
            <a:r>
              <a:rPr sz="3200" dirty="0"/>
              <a:t>SOCIETY’S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26567" y="602629"/>
            <a:ext cx="11737340" cy="24487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56970">
              <a:lnSpc>
                <a:spcPct val="100000"/>
              </a:lnSpc>
              <a:spcBef>
                <a:spcPts val="95"/>
              </a:spcBef>
            </a:pPr>
            <a:r>
              <a:rPr lang="en-US" sz="2400" b="1" dirty="0">
                <a:solidFill>
                  <a:srgbClr val="001F5F"/>
                </a:solidFill>
                <a:latin typeface="Palatino Linotype"/>
                <a:cs typeface="Palatino Linotype"/>
              </a:rPr>
              <a:t>    </a:t>
            </a:r>
            <a:r>
              <a:rPr sz="2400" b="1" dirty="0">
                <a:solidFill>
                  <a:srgbClr val="001F5F"/>
                </a:solidFill>
                <a:latin typeface="Palatino Linotype"/>
                <a:cs typeface="Palatino Linotype"/>
              </a:rPr>
              <a:t>COLLEGE</a:t>
            </a:r>
            <a:r>
              <a:rPr sz="2400" b="1" spc="4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OF</a:t>
            </a:r>
            <a:r>
              <a:rPr sz="24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ARTS,</a:t>
            </a:r>
            <a:r>
              <a:rPr sz="2400" b="1" spc="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SCIENCE</a:t>
            </a:r>
            <a:r>
              <a:rPr sz="2400" b="1" spc="3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&amp; COMMERCE (AUTONOMOUS)</a:t>
            </a:r>
          </a:p>
          <a:p>
            <a:pPr marR="267970" algn="ctr">
              <a:lnSpc>
                <a:spcPct val="100000"/>
              </a:lnSpc>
              <a:spcBef>
                <a:spcPts val="70"/>
              </a:spcBef>
            </a:pPr>
            <a:r>
              <a:rPr sz="1600" b="1" dirty="0">
                <a:latin typeface="Palatino Linotype"/>
                <a:cs typeface="Palatino Linotype"/>
              </a:rPr>
              <a:t>Sindhi</a:t>
            </a:r>
            <a:r>
              <a:rPr sz="1600" b="1" spc="-25" dirty="0">
                <a:latin typeface="Palatino Linotype"/>
                <a:cs typeface="Palatino Linotype"/>
              </a:rPr>
              <a:t> </a:t>
            </a:r>
            <a:r>
              <a:rPr sz="1600" b="1" spc="-5" dirty="0">
                <a:latin typeface="Palatino Linotype"/>
                <a:cs typeface="Palatino Linotype"/>
              </a:rPr>
              <a:t>Society,</a:t>
            </a:r>
            <a:r>
              <a:rPr sz="1600" b="1" spc="-10" dirty="0">
                <a:latin typeface="Palatino Linotype"/>
                <a:cs typeface="Palatino Linotype"/>
              </a:rPr>
              <a:t> </a:t>
            </a:r>
            <a:r>
              <a:rPr sz="1600" b="1" spc="-5" dirty="0">
                <a:latin typeface="Palatino Linotype"/>
                <a:cs typeface="Palatino Linotype"/>
              </a:rPr>
              <a:t>Chembur,</a:t>
            </a:r>
            <a:r>
              <a:rPr sz="1600" b="1" spc="-10" dirty="0">
                <a:latin typeface="Palatino Linotype"/>
                <a:cs typeface="Palatino Linotype"/>
              </a:rPr>
              <a:t> </a:t>
            </a:r>
            <a:r>
              <a:rPr sz="1600" b="1" dirty="0">
                <a:latin typeface="Palatino Linotype"/>
                <a:cs typeface="Palatino Linotype"/>
              </a:rPr>
              <a:t>Mumbai</a:t>
            </a:r>
            <a:r>
              <a:rPr sz="1600" b="1" spc="-5" dirty="0">
                <a:latin typeface="Palatino Linotype"/>
                <a:cs typeface="Palatino Linotype"/>
              </a:rPr>
              <a:t> </a:t>
            </a:r>
            <a:r>
              <a:rPr sz="1600" b="1" dirty="0">
                <a:latin typeface="Palatino Linotype"/>
                <a:cs typeface="Palatino Linotype"/>
              </a:rPr>
              <a:t>–</a:t>
            </a:r>
            <a:r>
              <a:rPr sz="1600" b="1" spc="-5" dirty="0">
                <a:latin typeface="Palatino Linotype"/>
                <a:cs typeface="Palatino Linotype"/>
              </a:rPr>
              <a:t> </a:t>
            </a:r>
            <a:r>
              <a:rPr sz="1600" b="1" dirty="0">
                <a:latin typeface="Palatino Linotype"/>
                <a:cs typeface="Palatino Linotype"/>
              </a:rPr>
              <a:t>400</a:t>
            </a:r>
            <a:r>
              <a:rPr sz="1600" b="1" spc="-5" dirty="0">
                <a:latin typeface="Palatino Linotype"/>
                <a:cs typeface="Palatino Linotype"/>
              </a:rPr>
              <a:t> </a:t>
            </a:r>
            <a:r>
              <a:rPr sz="1600" b="1" dirty="0">
                <a:latin typeface="Palatino Linotype"/>
                <a:cs typeface="Palatino Linotype"/>
              </a:rPr>
              <a:t>071</a:t>
            </a:r>
            <a:endParaRPr sz="1600" dirty="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endParaRPr sz="2400" dirty="0">
              <a:latin typeface="Palatino Linotype"/>
              <a:cs typeface="Palatino Linotype"/>
            </a:endParaRPr>
          </a:p>
          <a:p>
            <a:pPr marR="266700" algn="ctr"/>
            <a:r>
              <a:rPr lang="en-US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ACADEMIC YEAR </a:t>
            </a:r>
            <a:r>
              <a:rPr lang="en-IN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2025-2026</a:t>
            </a:r>
            <a:endParaRPr lang="en-US" b="1" spc="-5" dirty="0">
              <a:solidFill>
                <a:srgbClr val="001F5F"/>
              </a:solidFill>
              <a:latin typeface="Palatino Linotype"/>
              <a:cs typeface="Palatino Linotype"/>
            </a:endParaRPr>
          </a:p>
          <a:p>
            <a:pPr marL="12700" marR="553085" algn="ctr">
              <a:spcBef>
                <a:spcPts val="365"/>
              </a:spcBef>
            </a:pPr>
            <a:r>
              <a:rPr lang="en-US" sz="2800" b="1" dirty="0">
                <a:solidFill>
                  <a:srgbClr val="C00000"/>
                </a:solidFill>
                <a:latin typeface="Palatino Linotype"/>
                <a:ea typeface="+mj-ea"/>
                <a:cs typeface="Palatino Linotype"/>
              </a:rPr>
              <a:t>  SECOND MERIT LIST</a:t>
            </a:r>
            <a:endParaRPr lang="en-US" sz="2000" dirty="0">
              <a:solidFill>
                <a:srgbClr val="C00000"/>
              </a:solidFill>
              <a:latin typeface="Palatino Linotype"/>
              <a:cs typeface="Palatino Linotype"/>
            </a:endParaRPr>
          </a:p>
          <a:p>
            <a:pPr marL="12700" marR="553085">
              <a:spcBef>
                <a:spcPts val="365"/>
              </a:spcBef>
            </a:pPr>
            <a:r>
              <a:rPr lang="en-US" sz="17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Students having </a:t>
            </a:r>
            <a:r>
              <a:rPr lang="en-US" sz="17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secured seats in </a:t>
            </a:r>
            <a:r>
              <a:rPr lang="en-US" sz="17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the Second </a:t>
            </a:r>
            <a:r>
              <a:rPr lang="en-US" sz="17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Merit List </a:t>
            </a:r>
            <a:r>
              <a:rPr lang="en-US" sz="17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and received</a:t>
            </a:r>
            <a:r>
              <a:rPr lang="en-US" sz="17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payment </a:t>
            </a:r>
            <a:r>
              <a:rPr lang="en-US" sz="17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message </a:t>
            </a:r>
            <a:r>
              <a:rPr lang="en-US" sz="17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are required to </a:t>
            </a:r>
            <a:r>
              <a:rPr lang="en-US" sz="1700" b="1" i="1" spc="-484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follow</a:t>
            </a:r>
            <a:r>
              <a:rPr lang="en-US" sz="1700" b="1" i="1" spc="-4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the</a:t>
            </a:r>
            <a:r>
              <a:rPr lang="en-US" sz="1700" b="1" i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below</a:t>
            </a:r>
            <a:r>
              <a:rPr lang="en-US" sz="1700" b="1" i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mentioned</a:t>
            </a:r>
            <a:r>
              <a:rPr lang="en-US" sz="1700" b="1" i="1" spc="-3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procedure</a:t>
            </a:r>
            <a:r>
              <a:rPr lang="en-US" sz="1700" b="1" i="1" spc="-3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for</a:t>
            </a:r>
            <a:r>
              <a:rPr lang="en-US" sz="1700" b="1" i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confirmation</a:t>
            </a:r>
            <a:r>
              <a:rPr lang="en-US" sz="1700" b="1" i="1" spc="-3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of</a:t>
            </a:r>
            <a:r>
              <a:rPr lang="en-US" sz="1700" b="1" i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sz="1700" b="1" i="1" dirty="0">
                <a:solidFill>
                  <a:srgbClr val="001F5F"/>
                </a:solidFill>
                <a:latin typeface="Palatino Linotype"/>
                <a:cs typeface="Palatino Linotype"/>
              </a:rPr>
              <a:t>Admission.</a:t>
            </a:r>
            <a:endParaRPr sz="1700" dirty="0">
              <a:latin typeface="Palatino Linotype"/>
              <a:cs typeface="Palatino Linotype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2895600"/>
            <a:ext cx="3076996" cy="1004303"/>
            <a:chOff x="0" y="3508260"/>
            <a:chExt cx="3076996" cy="1004303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588906"/>
              <a:ext cx="3076996" cy="923657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9268" y="3508260"/>
              <a:ext cx="2548128" cy="86714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3619499"/>
              <a:ext cx="3031236" cy="819912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304800" y="3048000"/>
            <a:ext cx="2183765" cy="5727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621665" marR="5080" indent="-609600">
              <a:lnSpc>
                <a:spcPts val="2150"/>
              </a:lnSpc>
              <a:spcBef>
                <a:spcPts val="180"/>
              </a:spcBef>
            </a:pPr>
            <a:r>
              <a:rPr sz="18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PAYMENT</a:t>
            </a:r>
            <a:r>
              <a:rPr sz="1800" b="1" u="heavy" spc="-5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OF</a:t>
            </a:r>
            <a:r>
              <a:rPr sz="1800" b="1" u="heavy" spc="-40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FEES </a:t>
            </a:r>
            <a:r>
              <a:rPr sz="1800" b="1" spc="-434" dirty="0">
                <a:solidFill>
                  <a:srgbClr val="FFFF00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ONLINE</a:t>
            </a:r>
            <a:endParaRPr sz="1800" dirty="0">
              <a:latin typeface="Palatino Linotype"/>
              <a:cs typeface="Palatino Linotype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429000" y="2895600"/>
            <a:ext cx="4239895" cy="1143635"/>
            <a:chOff x="3418325" y="3528047"/>
            <a:chExt cx="4239895" cy="1143635"/>
          </a:xfrm>
        </p:grpSpPr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18325" y="3588936"/>
              <a:ext cx="4239781" cy="96172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76828" y="3528047"/>
              <a:ext cx="3922776" cy="114301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468623" y="3619500"/>
              <a:ext cx="4143755" cy="858012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3505200" y="2971800"/>
            <a:ext cx="4144010" cy="858519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algn="ctr">
              <a:lnSpc>
                <a:spcPts val="2155"/>
              </a:lnSpc>
              <a:spcBef>
                <a:spcPts val="20"/>
              </a:spcBef>
            </a:pPr>
            <a:r>
              <a:rPr sz="1800" b="1" u="heavy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SUBMISSION</a:t>
            </a:r>
            <a:r>
              <a:rPr sz="1800" b="1" spc="-75">
                <a:solidFill>
                  <a:srgbClr val="FFFF00"/>
                </a:solidFill>
                <a:latin typeface="Palatino Linotype"/>
                <a:cs typeface="Palatino Linotype"/>
              </a:rPr>
              <a:t> </a:t>
            </a:r>
            <a:r>
              <a:rPr sz="1800" b="1" u="heavy" spc="-5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OF</a:t>
            </a:r>
            <a:r>
              <a:rPr sz="1800" b="1" spc="-70">
                <a:solidFill>
                  <a:srgbClr val="FFFF00"/>
                </a:solidFill>
                <a:latin typeface="Palatino Linotype"/>
                <a:cs typeface="Palatino Linotype"/>
              </a:rPr>
              <a:t> </a:t>
            </a:r>
            <a:r>
              <a:rPr sz="1800" b="1" u="heavy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DOCUMENTS</a:t>
            </a:r>
          </a:p>
          <a:p>
            <a:pPr algn="ctr">
              <a:lnSpc>
                <a:spcPts val="2155"/>
              </a:lnSpc>
            </a:pPr>
            <a:r>
              <a:rPr sz="1800" spc="-5">
                <a:solidFill>
                  <a:srgbClr val="FFFFFF"/>
                </a:solidFill>
                <a:latin typeface="Palatino Linotype"/>
                <a:cs typeface="Palatino Linotype"/>
              </a:rPr>
              <a:t>OFFLINE</a:t>
            </a:r>
            <a:endParaRPr sz="180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</a:pPr>
            <a:r>
              <a:rPr sz="1800">
                <a:solidFill>
                  <a:srgbClr val="FFFFFF"/>
                </a:solidFill>
                <a:latin typeface="Palatino Linotype"/>
                <a:cs typeface="Palatino Linotype"/>
              </a:rPr>
              <a:t>AT</a:t>
            </a:r>
            <a:r>
              <a:rPr sz="1800" spc="-25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spc="-5">
                <a:solidFill>
                  <a:srgbClr val="FFFFFF"/>
                </a:solidFill>
                <a:latin typeface="Palatino Linotype"/>
                <a:cs typeface="Palatino Linotype"/>
              </a:rPr>
              <a:t>COLLEGE</a:t>
            </a:r>
            <a:r>
              <a:rPr sz="1800" spc="-25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>
                <a:solidFill>
                  <a:srgbClr val="FFFFFF"/>
                </a:solidFill>
                <a:latin typeface="Palatino Linotype"/>
                <a:cs typeface="Palatino Linotype"/>
              </a:rPr>
              <a:t>AUDITORIUM</a:t>
            </a:r>
            <a:endParaRPr sz="1800" dirty="0">
              <a:latin typeface="Palatino Linotype"/>
              <a:cs typeface="Palatino Linotype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7999096" y="2895600"/>
            <a:ext cx="4192904" cy="1143635"/>
            <a:chOff x="7999465" y="3528047"/>
            <a:chExt cx="4192904" cy="1143635"/>
          </a:xfrm>
        </p:grpSpPr>
        <p:pic>
          <p:nvPicPr>
            <p:cNvPr id="24" name="object 2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99465" y="3588936"/>
              <a:ext cx="4192533" cy="961727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011667" y="3528047"/>
              <a:ext cx="4180331" cy="114301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049767" y="3619500"/>
              <a:ext cx="4142231" cy="858012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8077200" y="2971800"/>
            <a:ext cx="3848735" cy="847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CONFIRMATION OF </a:t>
            </a:r>
            <a:r>
              <a:rPr sz="18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ADMISSION </a:t>
            </a:r>
            <a:r>
              <a:rPr sz="1800" b="1" spc="-440" dirty="0">
                <a:solidFill>
                  <a:srgbClr val="FFFF00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FFFFFF"/>
                </a:solidFill>
                <a:latin typeface="Palatino Linotype"/>
                <a:cs typeface="Palatino Linotype"/>
              </a:rPr>
              <a:t>AFTER </a:t>
            </a:r>
            <a:r>
              <a:rPr sz="1800" spc="-5" dirty="0">
                <a:solidFill>
                  <a:srgbClr val="FFFFFF"/>
                </a:solidFill>
                <a:latin typeface="Palatino Linotype"/>
                <a:cs typeface="Palatino Linotype"/>
              </a:rPr>
              <a:t>VERIFICATION OF </a:t>
            </a:r>
            <a:r>
              <a:rPr sz="1800" dirty="0">
                <a:solidFill>
                  <a:srgbClr val="FFFFFF"/>
                </a:solidFill>
                <a:latin typeface="Palatino Linotype"/>
                <a:cs typeface="Palatino Linotype"/>
              </a:rPr>
              <a:t> REQUIRED</a:t>
            </a:r>
            <a:r>
              <a:rPr sz="1800" spc="-2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dirty="0">
                <a:solidFill>
                  <a:srgbClr val="FFFFFF"/>
                </a:solidFill>
                <a:latin typeface="Palatino Linotype"/>
                <a:cs typeface="Palatino Linotype"/>
              </a:rPr>
              <a:t>DOCUMENTS</a:t>
            </a:r>
            <a:endParaRPr sz="1800" dirty="0">
              <a:latin typeface="Palatino Linotype"/>
              <a:cs typeface="Palatino Linotype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048000" y="3200400"/>
            <a:ext cx="5031105" cy="539750"/>
            <a:chOff x="3025139" y="3768852"/>
            <a:chExt cx="5031105" cy="539750"/>
          </a:xfrm>
        </p:grpSpPr>
        <p:sp>
          <p:nvSpPr>
            <p:cNvPr id="29" name="object 29"/>
            <p:cNvSpPr/>
            <p:nvPr/>
          </p:nvSpPr>
          <p:spPr>
            <a:xfrm>
              <a:off x="3031235" y="3793236"/>
              <a:ext cx="437515" cy="509270"/>
            </a:xfrm>
            <a:custGeom>
              <a:avLst/>
              <a:gdLst/>
              <a:ahLst/>
              <a:cxnLst/>
              <a:rect l="l" t="t" r="r" b="b"/>
              <a:pathLst>
                <a:path w="437514" h="509270">
                  <a:moveTo>
                    <a:pt x="218694" y="0"/>
                  </a:moveTo>
                  <a:lnTo>
                    <a:pt x="218694" y="127253"/>
                  </a:lnTo>
                  <a:lnTo>
                    <a:pt x="0" y="127253"/>
                  </a:lnTo>
                  <a:lnTo>
                    <a:pt x="0" y="381762"/>
                  </a:lnTo>
                  <a:lnTo>
                    <a:pt x="218694" y="381762"/>
                  </a:lnTo>
                  <a:lnTo>
                    <a:pt x="218694" y="509015"/>
                  </a:lnTo>
                  <a:lnTo>
                    <a:pt x="437388" y="254507"/>
                  </a:lnTo>
                  <a:lnTo>
                    <a:pt x="21869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031235" y="3793236"/>
              <a:ext cx="437515" cy="509270"/>
            </a:xfrm>
            <a:custGeom>
              <a:avLst/>
              <a:gdLst/>
              <a:ahLst/>
              <a:cxnLst/>
              <a:rect l="l" t="t" r="r" b="b"/>
              <a:pathLst>
                <a:path w="437514" h="509270">
                  <a:moveTo>
                    <a:pt x="218694" y="509015"/>
                  </a:moveTo>
                  <a:lnTo>
                    <a:pt x="218694" y="381762"/>
                  </a:lnTo>
                  <a:lnTo>
                    <a:pt x="0" y="381762"/>
                  </a:lnTo>
                  <a:lnTo>
                    <a:pt x="0" y="127253"/>
                  </a:lnTo>
                  <a:lnTo>
                    <a:pt x="218694" y="127253"/>
                  </a:lnTo>
                  <a:lnTo>
                    <a:pt x="218694" y="0"/>
                  </a:lnTo>
                  <a:lnTo>
                    <a:pt x="437388" y="254507"/>
                  </a:lnTo>
                  <a:lnTo>
                    <a:pt x="218694" y="509015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612380" y="3774948"/>
              <a:ext cx="437515" cy="509270"/>
            </a:xfrm>
            <a:custGeom>
              <a:avLst/>
              <a:gdLst/>
              <a:ahLst/>
              <a:cxnLst/>
              <a:rect l="l" t="t" r="r" b="b"/>
              <a:pathLst>
                <a:path w="437515" h="509270">
                  <a:moveTo>
                    <a:pt x="218694" y="0"/>
                  </a:moveTo>
                  <a:lnTo>
                    <a:pt x="218694" y="127253"/>
                  </a:lnTo>
                  <a:lnTo>
                    <a:pt x="0" y="127253"/>
                  </a:lnTo>
                  <a:lnTo>
                    <a:pt x="0" y="381762"/>
                  </a:lnTo>
                  <a:lnTo>
                    <a:pt x="218694" y="381762"/>
                  </a:lnTo>
                  <a:lnTo>
                    <a:pt x="218694" y="509015"/>
                  </a:lnTo>
                  <a:lnTo>
                    <a:pt x="437388" y="254507"/>
                  </a:lnTo>
                  <a:lnTo>
                    <a:pt x="21869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612380" y="3774948"/>
              <a:ext cx="437515" cy="509270"/>
            </a:xfrm>
            <a:custGeom>
              <a:avLst/>
              <a:gdLst/>
              <a:ahLst/>
              <a:cxnLst/>
              <a:rect l="l" t="t" r="r" b="b"/>
              <a:pathLst>
                <a:path w="437515" h="509270">
                  <a:moveTo>
                    <a:pt x="218694" y="509015"/>
                  </a:moveTo>
                  <a:lnTo>
                    <a:pt x="218694" y="381762"/>
                  </a:lnTo>
                  <a:lnTo>
                    <a:pt x="0" y="381762"/>
                  </a:lnTo>
                  <a:lnTo>
                    <a:pt x="0" y="127253"/>
                  </a:lnTo>
                  <a:lnTo>
                    <a:pt x="218694" y="127253"/>
                  </a:lnTo>
                  <a:lnTo>
                    <a:pt x="218694" y="0"/>
                  </a:lnTo>
                  <a:lnTo>
                    <a:pt x="437388" y="254507"/>
                  </a:lnTo>
                  <a:lnTo>
                    <a:pt x="218694" y="509015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0" y="3886200"/>
            <a:ext cx="3992879" cy="657225"/>
          </a:xfrm>
          <a:prstGeom prst="rect">
            <a:avLst/>
          </a:prstGeom>
          <a:solidFill>
            <a:srgbClr val="001F5F"/>
          </a:solidFill>
          <a:ln w="12192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75360" marR="80010" indent="-711835">
              <a:lnSpc>
                <a:spcPct val="100000"/>
              </a:lnSpc>
              <a:spcBef>
                <a:spcPts val="310"/>
              </a:spcBef>
            </a:pP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THIS MERIT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LIST IS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VALID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FOR </a:t>
            </a:r>
            <a:r>
              <a:rPr sz="1800" b="1" spc="-434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PAYMENT</a:t>
            </a:r>
            <a:r>
              <a:rPr sz="1800" b="1" spc="-3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OF</a:t>
            </a:r>
            <a:r>
              <a:rPr sz="18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FEES</a:t>
            </a:r>
            <a:r>
              <a:rPr sz="1800" b="1" spc="-1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FROM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0" y="4572000"/>
            <a:ext cx="12192000" cy="381000"/>
          </a:xfrm>
          <a:custGeom>
            <a:avLst/>
            <a:gdLst/>
            <a:ahLst/>
            <a:cxnLst/>
            <a:rect l="l" t="t" r="r" b="b"/>
            <a:pathLst>
              <a:path w="12192000" h="431800">
                <a:moveTo>
                  <a:pt x="12192000" y="0"/>
                </a:moveTo>
                <a:lnTo>
                  <a:pt x="0" y="0"/>
                </a:lnTo>
                <a:lnTo>
                  <a:pt x="0" y="431292"/>
                </a:lnTo>
                <a:lnTo>
                  <a:pt x="12192000" y="431292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0" y="4648201"/>
            <a:ext cx="110299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FFFFFF"/>
                </a:solidFill>
                <a:latin typeface="Palatino Linotype"/>
                <a:cs typeface="Palatino Linotype"/>
              </a:rPr>
              <a:t>Please</a:t>
            </a:r>
            <a:r>
              <a:rPr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note,</a:t>
            </a:r>
            <a:r>
              <a:rPr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failing</a:t>
            </a:r>
            <a:r>
              <a:rPr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dirty="0">
                <a:solidFill>
                  <a:srgbClr val="FFFFFF"/>
                </a:solidFill>
                <a:latin typeface="Palatino Linotype"/>
                <a:cs typeface="Palatino Linotype"/>
              </a:rPr>
              <a:t>to</a:t>
            </a:r>
            <a:r>
              <a:rPr b="1" spc="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complete</a:t>
            </a:r>
            <a:r>
              <a:rPr b="1" dirty="0">
                <a:solidFill>
                  <a:srgbClr val="FFFFFF"/>
                </a:solidFill>
                <a:latin typeface="Palatino Linotype"/>
                <a:cs typeface="Palatino Linotype"/>
              </a:rPr>
              <a:t> any</a:t>
            </a:r>
            <a:r>
              <a:rPr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of</a:t>
            </a:r>
            <a:r>
              <a:rPr b="1" dirty="0">
                <a:solidFill>
                  <a:srgbClr val="FFFFFF"/>
                </a:solidFill>
                <a:latin typeface="Palatino Linotype"/>
                <a:cs typeface="Palatino Linotype"/>
              </a:rPr>
              <a:t> the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above</a:t>
            </a:r>
            <a:r>
              <a:rPr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dirty="0">
                <a:solidFill>
                  <a:srgbClr val="FFFFFF"/>
                </a:solidFill>
                <a:latin typeface="Palatino Linotype"/>
                <a:cs typeface="Palatino Linotype"/>
              </a:rPr>
              <a:t>steps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dirty="0">
                <a:solidFill>
                  <a:srgbClr val="FFFFFF"/>
                </a:solidFill>
                <a:latin typeface="Palatino Linotype"/>
                <a:cs typeface="Palatino Linotype"/>
              </a:rPr>
              <a:t>will</a:t>
            </a:r>
            <a:r>
              <a:rPr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result</a:t>
            </a:r>
            <a:r>
              <a:rPr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dirty="0">
                <a:solidFill>
                  <a:srgbClr val="FFFFFF"/>
                </a:solidFill>
                <a:latin typeface="Palatino Linotype"/>
                <a:cs typeface="Palatino Linotype"/>
              </a:rPr>
              <a:t>in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failure</a:t>
            </a:r>
            <a:r>
              <a:rPr b="1" spc="1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of</a:t>
            </a:r>
            <a:r>
              <a:rPr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confirmation</a:t>
            </a:r>
            <a:r>
              <a:rPr b="1" spc="1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dirty="0">
                <a:solidFill>
                  <a:srgbClr val="FFFFFF"/>
                </a:solidFill>
                <a:latin typeface="Palatino Linotype"/>
                <a:cs typeface="Palatino Linotype"/>
              </a:rPr>
              <a:t>in</a:t>
            </a:r>
            <a:r>
              <a:rPr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Admission.</a:t>
            </a:r>
            <a:endParaRPr dirty="0">
              <a:latin typeface="Palatino Linotype"/>
              <a:cs typeface="Palatino Linotype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075182" y="4005084"/>
            <a:ext cx="7431017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Monday, 2</a:t>
            </a:r>
            <a:r>
              <a:rPr lang="en-US" b="1" baseline="30000" dirty="0">
                <a:solidFill>
                  <a:srgbClr val="001F5F"/>
                </a:solidFill>
                <a:latin typeface="Palatino Linotype"/>
                <a:cs typeface="Palatino Linotype"/>
              </a:rPr>
              <a:t>nd</a:t>
            </a:r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  June 2025 to Wednesday 4</a:t>
            </a:r>
            <a:r>
              <a:rPr lang="en-US" b="1" baseline="30000" dirty="0">
                <a:solidFill>
                  <a:srgbClr val="001F5F"/>
                </a:solidFill>
                <a:latin typeface="Palatino Linotype"/>
                <a:cs typeface="Palatino Linotype"/>
              </a:rPr>
              <a:t>th </a:t>
            </a:r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June, 2025 (up to 3.00 p.m.) 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0" y="2362200"/>
            <a:ext cx="12192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0D70BD5C-33BB-255C-BDD1-223474725BA3}"/>
              </a:ext>
            </a:extLst>
          </p:cNvPr>
          <p:cNvSpPr txBox="1"/>
          <p:nvPr/>
        </p:nvSpPr>
        <p:spPr>
          <a:xfrm>
            <a:off x="3505199" y="1219200"/>
            <a:ext cx="4648201" cy="400110"/>
          </a:xfrm>
          <a:prstGeom prst="rect">
            <a:avLst/>
          </a:prstGeom>
          <a:ln/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Palatino Linotype"/>
              </a:rPr>
              <a:t>AIDED  SECTION</a:t>
            </a:r>
            <a:endParaRPr lang="en-IN" sz="2000" b="1" dirty="0">
              <a:solidFill>
                <a:schemeClr val="tx2">
                  <a:lumMod val="75000"/>
                </a:schemeClr>
              </a:solidFill>
              <a:latin typeface="Palatino Linotype"/>
            </a:endParaRPr>
          </a:p>
        </p:txBody>
      </p:sp>
      <p:graphicFrame>
        <p:nvGraphicFramePr>
          <p:cNvPr id="91" name="object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03453"/>
              </p:ext>
            </p:extLst>
          </p:nvPr>
        </p:nvGraphicFramePr>
        <p:xfrm>
          <a:off x="-2" y="5014224"/>
          <a:ext cx="12115801" cy="17673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5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51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4">
                <a:tc rowSpan="2"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sz="4400" b="1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FEES</a:t>
                      </a:r>
                      <a:endParaRPr sz="44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219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US" sz="4000" b="1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F. Y. </a:t>
                      </a:r>
                      <a:r>
                        <a:rPr sz="4000" b="1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B</a:t>
                      </a:r>
                      <a:r>
                        <a:rPr lang="en-US" sz="4000" b="1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. </a:t>
                      </a:r>
                      <a:r>
                        <a:rPr sz="4000" b="1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A</a:t>
                      </a:r>
                      <a:r>
                        <a:rPr lang="en-US" sz="4000" b="1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.</a:t>
                      </a:r>
                      <a:endParaRPr sz="40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3429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US" sz="4000" b="1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F. Y.</a:t>
                      </a:r>
                      <a:r>
                        <a:rPr sz="4000" b="1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B</a:t>
                      </a:r>
                      <a:r>
                        <a:rPr lang="en-US" sz="4000" b="1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.SC.</a:t>
                      </a:r>
                      <a:endParaRPr sz="40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34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US" sz="4000" dirty="0">
                          <a:latin typeface="Palatino Linotype"/>
                          <a:cs typeface="Palatino Linotype"/>
                        </a:rPr>
                        <a:t>F. Y. B. COM</a:t>
                      </a:r>
                      <a:endParaRPr sz="40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8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23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19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₹</a:t>
                      </a:r>
                      <a:r>
                        <a:rPr sz="4000" b="1" spc="-30" dirty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4000" b="1" spc="-30" dirty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lang="en-US" sz="4000" b="1" spc="-5" dirty="0">
                          <a:solidFill>
                            <a:srgbClr val="002060"/>
                          </a:solidFill>
                          <a:latin typeface="Palatino Linotype"/>
                          <a:cs typeface="Palatino Linotype"/>
                        </a:rPr>
                        <a:t>,736/</a:t>
                      </a:r>
                      <a:r>
                        <a:rPr sz="4000" b="1" spc="-5" dirty="0">
                          <a:solidFill>
                            <a:srgbClr val="002060"/>
                          </a:solidFill>
                          <a:latin typeface="Palatino Linotype"/>
                          <a:cs typeface="Palatino Linotype"/>
                        </a:rPr>
                        <a:t>-</a:t>
                      </a:r>
                      <a:endParaRPr sz="4000" dirty="0">
                        <a:solidFill>
                          <a:srgbClr val="002060"/>
                        </a:solidFill>
                        <a:latin typeface="Palatino Linotype"/>
                        <a:cs typeface="Palatino Linotype"/>
                      </a:endParaRPr>
                    </a:p>
                  </a:txBody>
                  <a:tcPr marL="0" marR="0" marT="3429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₹</a:t>
                      </a:r>
                      <a:r>
                        <a:rPr sz="4000" b="1" spc="-30" dirty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4000" b="1" spc="-30" dirty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r>
                        <a:rPr lang="en-GB" sz="4000" b="1" spc="-5" dirty="0">
                          <a:solidFill>
                            <a:srgbClr val="002060"/>
                          </a:solidFill>
                          <a:latin typeface="Palatino Linotype"/>
                          <a:cs typeface="Palatino Linotype"/>
                        </a:rPr>
                        <a:t>,936</a:t>
                      </a:r>
                      <a:r>
                        <a:rPr sz="4000" b="1" spc="-5" dirty="0">
                          <a:solidFill>
                            <a:srgbClr val="002060"/>
                          </a:solidFill>
                          <a:latin typeface="Palatino Linotype"/>
                          <a:cs typeface="Palatino Linotype"/>
                        </a:rPr>
                        <a:t>/-</a:t>
                      </a:r>
                      <a:endParaRPr sz="4000" dirty="0">
                        <a:solidFill>
                          <a:srgbClr val="002060"/>
                        </a:solidFill>
                        <a:latin typeface="Palatino Linotype"/>
                        <a:cs typeface="Palatino Linotype"/>
                      </a:endParaRPr>
                    </a:p>
                  </a:txBody>
                  <a:tcPr marL="0" marR="0" marT="34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4000" b="1" dirty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₹</a:t>
                      </a:r>
                      <a:r>
                        <a:rPr sz="4000" b="1" spc="-30" dirty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4000" b="1" spc="-30" dirty="0">
                          <a:solidFill>
                            <a:srgbClr val="00206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r>
                        <a:rPr lang="en-GB" sz="4000" b="1" spc="-5">
                          <a:solidFill>
                            <a:srgbClr val="002060"/>
                          </a:solidFill>
                          <a:latin typeface="Palatino Linotype"/>
                          <a:cs typeface="Palatino Linotype"/>
                        </a:rPr>
                        <a:t>,736</a:t>
                      </a:r>
                      <a:r>
                        <a:rPr sz="4000" b="1" spc="-5" dirty="0">
                          <a:solidFill>
                            <a:srgbClr val="002060"/>
                          </a:solidFill>
                          <a:latin typeface="Palatino Linotype"/>
                          <a:cs typeface="Palatino Linotype"/>
                        </a:rPr>
                        <a:t>/-</a:t>
                      </a:r>
                      <a:endParaRPr sz="4000" dirty="0">
                        <a:solidFill>
                          <a:srgbClr val="002060"/>
                        </a:solidFill>
                        <a:latin typeface="Palatino Linotype"/>
                        <a:cs typeface="Palatino Linotype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800" dirty="0">
                        <a:solidFill>
                          <a:srgbClr val="002060"/>
                        </a:solidFill>
                        <a:latin typeface="Palatino Linotype"/>
                        <a:cs typeface="Palatino Linotype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1A4ABC5-7D3C-B9B6-D4C2-BF1D44345DA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" y="76438"/>
            <a:ext cx="1447802" cy="21192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71971" y="6272784"/>
            <a:ext cx="6320155" cy="585470"/>
          </a:xfrm>
          <a:custGeom>
            <a:avLst/>
            <a:gdLst/>
            <a:ahLst/>
            <a:cxnLst/>
            <a:rect l="l" t="t" r="r" b="b"/>
            <a:pathLst>
              <a:path w="6320155" h="585470">
                <a:moveTo>
                  <a:pt x="6320028" y="0"/>
                </a:moveTo>
                <a:lnTo>
                  <a:pt x="0" y="0"/>
                </a:lnTo>
                <a:lnTo>
                  <a:pt x="0" y="585215"/>
                </a:lnTo>
                <a:lnTo>
                  <a:pt x="6320028" y="585215"/>
                </a:lnTo>
                <a:lnTo>
                  <a:pt x="632002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950965" y="6293916"/>
            <a:ext cx="59969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Documents</a:t>
            </a:r>
            <a:r>
              <a:rPr sz="1600" b="1" spc="3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arranged</a:t>
            </a:r>
            <a:r>
              <a:rPr sz="1600" b="1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Palatino Linotype"/>
                <a:cs typeface="Palatino Linotype"/>
              </a:rPr>
              <a:t>in</a:t>
            </a:r>
            <a:r>
              <a:rPr sz="1600" b="1" spc="2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Palatino Linotype"/>
                <a:cs typeface="Palatino Linotype"/>
              </a:rPr>
              <a:t>the</a:t>
            </a:r>
            <a:r>
              <a:rPr sz="1600" b="1" spc="1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above</a:t>
            </a:r>
            <a:r>
              <a:rPr sz="1600" b="1" spc="-1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order</a:t>
            </a:r>
            <a:r>
              <a:rPr sz="1600" b="1" spc="1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need to</a:t>
            </a:r>
            <a:r>
              <a:rPr sz="1600" b="1" spc="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be </a:t>
            </a:r>
            <a:r>
              <a:rPr sz="1600" b="1" spc="-10" dirty="0">
                <a:solidFill>
                  <a:srgbClr val="FF0000"/>
                </a:solidFill>
                <a:latin typeface="Palatino Linotype"/>
                <a:cs typeface="Palatino Linotype"/>
              </a:rPr>
              <a:t>submitted</a:t>
            </a:r>
            <a:r>
              <a:rPr sz="1600" b="1" spc="60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Palatino Linotype"/>
                <a:cs typeface="Palatino Linotype"/>
              </a:rPr>
              <a:t>on </a:t>
            </a:r>
            <a:r>
              <a:rPr sz="1600" b="1" spc="-385" dirty="0">
                <a:solidFill>
                  <a:srgbClr val="FF0000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Palatino Linotype"/>
                <a:cs typeface="Palatino Linotype"/>
              </a:rPr>
              <a:t>college.</a:t>
            </a:r>
            <a:endParaRPr sz="1600">
              <a:latin typeface="Palatino Linotype"/>
              <a:cs typeface="Palatino Linotype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438912"/>
            <a:ext cx="5765800" cy="4351020"/>
            <a:chOff x="0" y="438912"/>
            <a:chExt cx="5765800" cy="4351020"/>
          </a:xfrm>
        </p:grpSpPr>
        <p:sp>
          <p:nvSpPr>
            <p:cNvPr id="5" name="object 5"/>
            <p:cNvSpPr/>
            <p:nvPr/>
          </p:nvSpPr>
          <p:spPr>
            <a:xfrm>
              <a:off x="0" y="438912"/>
              <a:ext cx="5765800" cy="4351020"/>
            </a:xfrm>
            <a:custGeom>
              <a:avLst/>
              <a:gdLst/>
              <a:ahLst/>
              <a:cxnLst/>
              <a:rect l="l" t="t" r="r" b="b"/>
              <a:pathLst>
                <a:path w="5765800" h="4351020">
                  <a:moveTo>
                    <a:pt x="0" y="4351020"/>
                  </a:moveTo>
                  <a:lnTo>
                    <a:pt x="5765292" y="4351020"/>
                  </a:lnTo>
                  <a:lnTo>
                    <a:pt x="5765292" y="0"/>
                  </a:lnTo>
                  <a:lnTo>
                    <a:pt x="0" y="0"/>
                  </a:lnTo>
                  <a:lnTo>
                    <a:pt x="0" y="4351020"/>
                  </a:lnTo>
                  <a:close/>
                </a:path>
              </a:pathLst>
            </a:custGeom>
            <a:ln w="9143">
              <a:solidFill>
                <a:srgbClr val="FFF1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64714" y="528066"/>
              <a:ext cx="527812" cy="2321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03576" y="527304"/>
              <a:ext cx="2178050" cy="234823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78739" y="456691"/>
            <a:ext cx="56102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7620" indent="-182880" algn="just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41300" algn="l"/>
                <a:tab pos="4841240" algn="l"/>
                <a:tab pos="5087620" algn="l"/>
              </a:tabLst>
            </a:pP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Log     </a:t>
            </a:r>
            <a:r>
              <a:rPr sz="1800" b="1" spc="-13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n     </a:t>
            </a:r>
            <a:r>
              <a:rPr sz="1800" b="1" spc="-1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to     </a:t>
            </a:r>
            <a:r>
              <a:rPr sz="1800" b="1" spc="-18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u="heavy" dirty="0">
                <a:solidFill>
                  <a:srgbClr val="001F5F"/>
                </a:solidFill>
                <a:uFill>
                  <a:solidFill>
                    <a:srgbClr val="006FC0"/>
                  </a:solidFill>
                </a:uFill>
                <a:latin typeface="Palatino Linotype"/>
                <a:cs typeface="Palatino Linotype"/>
                <a:hlinkClick r:id="rId4"/>
              </a:rPr>
              <a:t> </a:t>
            </a:r>
            <a:r>
              <a:rPr sz="1800" b="1" dirty="0">
                <a:uFill>
                  <a:solidFill>
                    <a:srgbClr val="006FC0"/>
                  </a:solidFill>
                </a:uFill>
                <a:latin typeface="Palatino Linotype"/>
                <a:cs typeface="Palatino Linotype"/>
              </a:rPr>
              <a:t>	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    </a:t>
            </a:r>
            <a:r>
              <a:rPr sz="1800" b="1" spc="-13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with  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re</a:t>
            </a:r>
            <a:r>
              <a:rPr sz="1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g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istered      </a:t>
            </a:r>
            <a:r>
              <a:rPr sz="1800" b="1" spc="8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>
                <a:solidFill>
                  <a:srgbClr val="001F5F"/>
                </a:solidFill>
                <a:latin typeface="Palatino Linotype"/>
                <a:cs typeface="Palatino Linotype"/>
              </a:rPr>
              <a:t>Mobile      </a:t>
            </a:r>
            <a:r>
              <a:rPr sz="1800" b="1" spc="7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>
                <a:solidFill>
                  <a:srgbClr val="001F5F"/>
                </a:solidFill>
                <a:latin typeface="Palatino Linotype"/>
                <a:cs typeface="Palatino Linotype"/>
              </a:rPr>
              <a:t>nu</a:t>
            </a:r>
            <a:r>
              <a:rPr sz="1800" b="1" spc="-10">
                <a:solidFill>
                  <a:srgbClr val="001F5F"/>
                </a:solidFill>
                <a:latin typeface="Palatino Linotype"/>
                <a:cs typeface="Palatino Linotype"/>
              </a:rPr>
              <a:t>m</a:t>
            </a:r>
            <a:r>
              <a:rPr sz="1800" b="1">
                <a:solidFill>
                  <a:srgbClr val="001F5F"/>
                </a:solidFill>
                <a:latin typeface="Palatino Linotype"/>
                <a:cs typeface="Palatino Linotype"/>
              </a:rPr>
              <a:t>ber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0" y="1219200"/>
            <a:ext cx="56083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41300" algn="l"/>
                <a:tab pos="952500" algn="l"/>
                <a:tab pos="1370330" algn="l"/>
                <a:tab pos="1903730" algn="l"/>
                <a:tab pos="2753995" algn="l"/>
                <a:tab pos="3477260" algn="l"/>
                <a:tab pos="3743960" algn="l"/>
                <a:tab pos="4808855" algn="l"/>
                <a:tab pos="5176520" algn="l"/>
              </a:tabLst>
            </a:pP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Clic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k	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n	pay	b</a:t>
            </a:r>
            <a:r>
              <a:rPr sz="18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tton	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ma</a:t>
            </a:r>
            <a:r>
              <a:rPr sz="1800" b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k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e	a	payment	</a:t>
            </a:r>
            <a:r>
              <a:rPr sz="1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f	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fees</a:t>
            </a:r>
            <a:endParaRPr sz="1800">
              <a:latin typeface="Palatino Linotype"/>
              <a:cs typeface="Palatino Linotype"/>
            </a:endParaRPr>
          </a:p>
          <a:p>
            <a:pPr marL="195580">
              <a:lnSpc>
                <a:spcPct val="100000"/>
              </a:lnSpc>
            </a:pP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online.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14600" y="1905000"/>
            <a:ext cx="20104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06070">
              <a:lnSpc>
                <a:spcPct val="100000"/>
              </a:lnSpc>
              <a:spcBef>
                <a:spcPts val="100"/>
              </a:spcBef>
              <a:tabLst>
                <a:tab pos="1190625" algn="l"/>
                <a:tab pos="1781810" algn="l"/>
              </a:tabLst>
            </a:pP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payment	</a:t>
            </a:r>
            <a:r>
              <a:rPr sz="1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of  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receipt	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will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48200" y="1905000"/>
            <a:ext cx="91566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70534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fees  generate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0" y="1905000"/>
            <a:ext cx="241490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41300" algn="l"/>
                <a:tab pos="1335405" algn="l"/>
              </a:tabLst>
            </a:pP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After	s</a:t>
            </a:r>
            <a:r>
              <a:rPr sz="18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sz="1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cc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es</a:t>
            </a:r>
            <a:r>
              <a:rPr sz="18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s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ful  Acknowledgement 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immediately.</a:t>
            </a:r>
            <a:endParaRPr sz="180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0" y="2895600"/>
            <a:ext cx="560768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95580" marR="5080" indent="-182880">
              <a:lnSpc>
                <a:spcPts val="1939"/>
              </a:lnSpc>
              <a:spcBef>
                <a:spcPts val="345"/>
              </a:spcBef>
              <a:buFont typeface="Wingdings"/>
              <a:buChar char=""/>
              <a:tabLst>
                <a:tab pos="241300" algn="l"/>
                <a:tab pos="1292860" algn="l"/>
                <a:tab pos="2141855" algn="l"/>
                <a:tab pos="2698115" algn="l"/>
                <a:tab pos="3722370" algn="l"/>
                <a:tab pos="4126229" algn="l"/>
                <a:tab pos="4705350" algn="l"/>
              </a:tabLst>
            </a:pP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Payment	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receip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t	will	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gene</a:t>
            </a:r>
            <a:r>
              <a:rPr sz="1800" b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ate	</a:t>
            </a:r>
            <a:r>
              <a:rPr sz="1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n	next	wo</a:t>
            </a:r>
            <a:r>
              <a:rPr sz="1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ki</a:t>
            </a:r>
            <a:r>
              <a:rPr sz="18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n</a:t>
            </a:r>
            <a:r>
              <a:rPr sz="1800" b="1" dirty="0">
                <a:solidFill>
                  <a:srgbClr val="001F5F"/>
                </a:solidFill>
                <a:latin typeface="Palatino Linotype"/>
                <a:cs typeface="Palatino Linotype"/>
              </a:rPr>
              <a:t>g  </a:t>
            </a:r>
            <a:r>
              <a:rPr sz="18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day</a:t>
            </a:r>
            <a:r>
              <a:rPr sz="1800" spc="-5" dirty="0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endParaRPr sz="1800">
              <a:latin typeface="Palatino Linotype"/>
              <a:cs typeface="Palatino Linotype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-6350" y="0"/>
            <a:ext cx="5805805" cy="429259"/>
            <a:chOff x="-6350" y="0"/>
            <a:chExt cx="5805805" cy="429259"/>
          </a:xfrm>
        </p:grpSpPr>
        <p:sp>
          <p:nvSpPr>
            <p:cNvPr id="17" name="object 17"/>
            <p:cNvSpPr/>
            <p:nvPr/>
          </p:nvSpPr>
          <p:spPr>
            <a:xfrm>
              <a:off x="0" y="0"/>
              <a:ext cx="5793105" cy="416559"/>
            </a:xfrm>
            <a:custGeom>
              <a:avLst/>
              <a:gdLst/>
              <a:ahLst/>
              <a:cxnLst/>
              <a:rect l="l" t="t" r="r" b="b"/>
              <a:pathLst>
                <a:path w="5793105" h="416559">
                  <a:moveTo>
                    <a:pt x="5723382" y="0"/>
                  </a:moveTo>
                  <a:lnTo>
                    <a:pt x="69343" y="0"/>
                  </a:lnTo>
                  <a:lnTo>
                    <a:pt x="42351" y="5441"/>
                  </a:lnTo>
                  <a:lnTo>
                    <a:pt x="20310" y="20288"/>
                  </a:lnTo>
                  <a:lnTo>
                    <a:pt x="5449" y="42326"/>
                  </a:lnTo>
                  <a:lnTo>
                    <a:pt x="0" y="69342"/>
                  </a:lnTo>
                  <a:lnTo>
                    <a:pt x="0" y="416051"/>
                  </a:lnTo>
                  <a:lnTo>
                    <a:pt x="5792724" y="416051"/>
                  </a:lnTo>
                  <a:lnTo>
                    <a:pt x="5792724" y="69342"/>
                  </a:lnTo>
                  <a:lnTo>
                    <a:pt x="5787282" y="42326"/>
                  </a:lnTo>
                  <a:lnTo>
                    <a:pt x="5772435" y="20288"/>
                  </a:lnTo>
                  <a:lnTo>
                    <a:pt x="5750397" y="5441"/>
                  </a:lnTo>
                  <a:lnTo>
                    <a:pt x="5723382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0"/>
              <a:ext cx="5793105" cy="416559"/>
            </a:xfrm>
            <a:custGeom>
              <a:avLst/>
              <a:gdLst/>
              <a:ahLst/>
              <a:cxnLst/>
              <a:rect l="l" t="t" r="r" b="b"/>
              <a:pathLst>
                <a:path w="5793105" h="416559">
                  <a:moveTo>
                    <a:pt x="69343" y="0"/>
                  </a:moveTo>
                  <a:lnTo>
                    <a:pt x="5723382" y="0"/>
                  </a:lnTo>
                  <a:lnTo>
                    <a:pt x="5750397" y="5441"/>
                  </a:lnTo>
                  <a:lnTo>
                    <a:pt x="5772435" y="20288"/>
                  </a:lnTo>
                  <a:lnTo>
                    <a:pt x="5787282" y="42326"/>
                  </a:lnTo>
                  <a:lnTo>
                    <a:pt x="5792724" y="69342"/>
                  </a:lnTo>
                  <a:lnTo>
                    <a:pt x="5792724" y="416051"/>
                  </a:lnTo>
                  <a:lnTo>
                    <a:pt x="0" y="416051"/>
                  </a:lnTo>
                  <a:lnTo>
                    <a:pt x="0" y="69342"/>
                  </a:lnTo>
                  <a:lnTo>
                    <a:pt x="5449" y="42326"/>
                  </a:lnTo>
                  <a:lnTo>
                    <a:pt x="20310" y="20288"/>
                  </a:lnTo>
                  <a:lnTo>
                    <a:pt x="42351" y="5441"/>
                  </a:lnTo>
                  <a:lnTo>
                    <a:pt x="69343" y="0"/>
                  </a:lnTo>
                  <a:close/>
                </a:path>
              </a:pathLst>
            </a:custGeom>
            <a:ln w="12191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327761" y="53467"/>
            <a:ext cx="2566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</a:rPr>
              <a:t>Fees</a:t>
            </a:r>
            <a:r>
              <a:rPr sz="1800" spc="-35" dirty="0">
                <a:solidFill>
                  <a:srgbClr val="001F5F"/>
                </a:solidFill>
              </a:rPr>
              <a:t> </a:t>
            </a:r>
            <a:r>
              <a:rPr sz="1800" dirty="0">
                <a:solidFill>
                  <a:srgbClr val="001F5F"/>
                </a:solidFill>
              </a:rPr>
              <a:t>Payment</a:t>
            </a:r>
            <a:r>
              <a:rPr sz="1800" spc="-25" dirty="0">
                <a:solidFill>
                  <a:srgbClr val="001F5F"/>
                </a:solidFill>
              </a:rPr>
              <a:t> </a:t>
            </a:r>
            <a:r>
              <a:rPr sz="1800" spc="-5" dirty="0">
                <a:solidFill>
                  <a:srgbClr val="001F5F"/>
                </a:solidFill>
              </a:rPr>
              <a:t>Procedure</a:t>
            </a:r>
            <a:endParaRPr sz="1800"/>
          </a:p>
        </p:txBody>
      </p:sp>
      <p:grpSp>
        <p:nvGrpSpPr>
          <p:cNvPr id="20" name="object 20"/>
          <p:cNvGrpSpPr/>
          <p:nvPr/>
        </p:nvGrpSpPr>
        <p:grpSpPr>
          <a:xfrm>
            <a:off x="0" y="0"/>
            <a:ext cx="12198350" cy="6864350"/>
            <a:chOff x="0" y="0"/>
            <a:chExt cx="12198350" cy="6864350"/>
          </a:xfrm>
        </p:grpSpPr>
        <p:sp>
          <p:nvSpPr>
            <p:cNvPr id="21" name="object 21"/>
            <p:cNvSpPr/>
            <p:nvPr/>
          </p:nvSpPr>
          <p:spPr>
            <a:xfrm>
              <a:off x="5871971" y="0"/>
              <a:ext cx="6320155" cy="413384"/>
            </a:xfrm>
            <a:custGeom>
              <a:avLst/>
              <a:gdLst/>
              <a:ahLst/>
              <a:cxnLst/>
              <a:rect l="l" t="t" r="r" b="b"/>
              <a:pathLst>
                <a:path w="6320155" h="413384">
                  <a:moveTo>
                    <a:pt x="6251194" y="0"/>
                  </a:moveTo>
                  <a:lnTo>
                    <a:pt x="68833" y="0"/>
                  </a:lnTo>
                  <a:lnTo>
                    <a:pt x="42058" y="5415"/>
                  </a:lnTo>
                  <a:lnTo>
                    <a:pt x="20177" y="20177"/>
                  </a:lnTo>
                  <a:lnTo>
                    <a:pt x="5415" y="42058"/>
                  </a:lnTo>
                  <a:lnTo>
                    <a:pt x="0" y="68833"/>
                  </a:lnTo>
                  <a:lnTo>
                    <a:pt x="0" y="413003"/>
                  </a:lnTo>
                  <a:lnTo>
                    <a:pt x="6320028" y="413003"/>
                  </a:lnTo>
                  <a:lnTo>
                    <a:pt x="6320028" y="68833"/>
                  </a:lnTo>
                  <a:lnTo>
                    <a:pt x="6314612" y="42058"/>
                  </a:lnTo>
                  <a:lnTo>
                    <a:pt x="6299850" y="20177"/>
                  </a:lnTo>
                  <a:lnTo>
                    <a:pt x="6277969" y="5415"/>
                  </a:lnTo>
                  <a:lnTo>
                    <a:pt x="625119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871971" y="0"/>
              <a:ext cx="6320155" cy="413384"/>
            </a:xfrm>
            <a:custGeom>
              <a:avLst/>
              <a:gdLst/>
              <a:ahLst/>
              <a:cxnLst/>
              <a:rect l="l" t="t" r="r" b="b"/>
              <a:pathLst>
                <a:path w="6320155" h="413384">
                  <a:moveTo>
                    <a:pt x="68833" y="0"/>
                  </a:moveTo>
                  <a:lnTo>
                    <a:pt x="6251194" y="0"/>
                  </a:lnTo>
                  <a:lnTo>
                    <a:pt x="6277969" y="5415"/>
                  </a:lnTo>
                  <a:lnTo>
                    <a:pt x="6299850" y="20177"/>
                  </a:lnTo>
                  <a:lnTo>
                    <a:pt x="6314612" y="42058"/>
                  </a:lnTo>
                  <a:lnTo>
                    <a:pt x="6320028" y="68833"/>
                  </a:lnTo>
                  <a:lnTo>
                    <a:pt x="6320028" y="413003"/>
                  </a:lnTo>
                  <a:lnTo>
                    <a:pt x="0" y="413003"/>
                  </a:lnTo>
                  <a:lnTo>
                    <a:pt x="0" y="68833"/>
                  </a:lnTo>
                  <a:lnTo>
                    <a:pt x="5415" y="42058"/>
                  </a:lnTo>
                  <a:lnTo>
                    <a:pt x="20177" y="20177"/>
                  </a:lnTo>
                  <a:lnTo>
                    <a:pt x="42058" y="5415"/>
                  </a:lnTo>
                  <a:lnTo>
                    <a:pt x="68833" y="0"/>
                  </a:lnTo>
                  <a:close/>
                </a:path>
              </a:pathLst>
            </a:custGeom>
            <a:ln w="12191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5041391"/>
              <a:ext cx="5793105" cy="1816735"/>
            </a:xfrm>
            <a:custGeom>
              <a:avLst/>
              <a:gdLst/>
              <a:ahLst/>
              <a:cxnLst/>
              <a:rect l="l" t="t" r="r" b="b"/>
              <a:pathLst>
                <a:path w="5793105" h="1816734">
                  <a:moveTo>
                    <a:pt x="5792724" y="0"/>
                  </a:moveTo>
                  <a:lnTo>
                    <a:pt x="0" y="0"/>
                  </a:lnTo>
                  <a:lnTo>
                    <a:pt x="0" y="1816608"/>
                  </a:lnTo>
                  <a:lnTo>
                    <a:pt x="5792724" y="1816608"/>
                  </a:lnTo>
                  <a:lnTo>
                    <a:pt x="579272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68300" y="5062473"/>
            <a:ext cx="534416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marR="5080" indent="-285115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297815" algn="l"/>
                <a:tab pos="1574800" algn="l"/>
                <a:tab pos="2607945" algn="l"/>
                <a:tab pos="3051175" algn="l"/>
                <a:tab pos="3609340" algn="l"/>
                <a:tab pos="4176395" algn="l"/>
                <a:tab pos="4799965" algn="l"/>
              </a:tabLst>
            </a:pP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ST</a:t>
            </a:r>
            <a:r>
              <a:rPr sz="16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U</a:t>
            </a:r>
            <a:r>
              <a:rPr sz="1600" b="1" spc="5" dirty="0">
                <a:solidFill>
                  <a:srgbClr val="FFFFFF"/>
                </a:solidFill>
                <a:latin typeface="Palatino Linotype"/>
                <a:cs typeface="Palatino Linotype"/>
              </a:rPr>
              <a:t>D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ENTS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	</a:t>
            </a:r>
            <a:r>
              <a:rPr sz="1600" b="1" spc="5" dirty="0">
                <a:solidFill>
                  <a:srgbClr val="FFFFFF"/>
                </a:solidFill>
                <a:latin typeface="Palatino Linotype"/>
                <a:cs typeface="Palatino Linotype"/>
              </a:rPr>
              <a:t>F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A</a:t>
            </a:r>
            <a:r>
              <a:rPr sz="16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ILI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NG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	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TO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	PA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Y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	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THE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	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FE</a:t>
            </a:r>
            <a:r>
              <a:rPr sz="16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E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S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	WI</a:t>
            </a:r>
            <a:r>
              <a:rPr sz="1600"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L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L 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FORFEIT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THEIR </a:t>
            </a:r>
            <a:r>
              <a:rPr sz="16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CLAIM</a:t>
            </a:r>
            <a:r>
              <a:rPr sz="1600" b="1" spc="2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FOR</a:t>
            </a:r>
            <a:r>
              <a:rPr sz="1600" b="1" spc="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ADMISSION.</a:t>
            </a:r>
            <a:endParaRPr sz="1600">
              <a:latin typeface="Palatino Linotype"/>
              <a:cs typeface="Palatino Linotyp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8300" y="5794044"/>
            <a:ext cx="534479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indent="-285115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297815" algn="l"/>
              </a:tabLst>
            </a:pP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NO</a:t>
            </a:r>
            <a:r>
              <a:rPr sz="1600" b="1" spc="17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ENQUIRIES</a:t>
            </a:r>
            <a:r>
              <a:rPr sz="1600" b="1" spc="16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WILL</a:t>
            </a:r>
            <a:r>
              <a:rPr sz="1600" b="1" spc="16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Palatino Linotype"/>
                <a:cs typeface="Palatino Linotype"/>
              </a:rPr>
              <a:t>BE</a:t>
            </a:r>
            <a:r>
              <a:rPr sz="1600" b="1" spc="17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ENTERTAINED</a:t>
            </a:r>
            <a:r>
              <a:rPr sz="1600" b="1" spc="17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IN</a:t>
            </a:r>
            <a:r>
              <a:rPr sz="1600" b="1" spc="17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THIS</a:t>
            </a:r>
            <a:endParaRPr sz="1600">
              <a:latin typeface="Palatino Linotype"/>
              <a:cs typeface="Palatino Linotype"/>
            </a:endParaRPr>
          </a:p>
          <a:p>
            <a:pPr marL="297180">
              <a:lnSpc>
                <a:spcPct val="100000"/>
              </a:lnSpc>
            </a:pP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REGARD.</a:t>
            </a:r>
            <a:endParaRPr sz="1600">
              <a:latin typeface="Palatino Linotype"/>
              <a:cs typeface="Palatino Linotyp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8300" y="6525869"/>
            <a:ext cx="50012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indent="-285115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297815" algn="l"/>
              </a:tabLst>
            </a:pP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STUDENTS</a:t>
            </a:r>
            <a:r>
              <a:rPr sz="1600" b="1" spc="1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HAVE</a:t>
            </a:r>
            <a:r>
              <a:rPr sz="1600" b="1" spc="4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TO </a:t>
            </a:r>
            <a:r>
              <a:rPr sz="16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PAID</a:t>
            </a:r>
            <a:r>
              <a:rPr sz="1600" b="1" spc="2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THE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FEES</a:t>
            </a:r>
            <a:r>
              <a:rPr sz="1600" b="1" spc="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ONLINE.</a:t>
            </a:r>
            <a:endParaRPr sz="1600">
              <a:latin typeface="Palatino Linotype"/>
              <a:cs typeface="Palatino Linotyp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89015" y="421358"/>
            <a:ext cx="6102985" cy="25504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85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spc="5">
                <a:solidFill>
                  <a:srgbClr val="001F5F"/>
                </a:solidFill>
                <a:latin typeface="Palatino Linotype"/>
                <a:cs typeface="Palatino Linotype"/>
              </a:rPr>
              <a:t>ORIGINAL</a:t>
            </a:r>
            <a:r>
              <a:rPr sz="1200" b="1" spc="-5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Palatino Linotype"/>
                <a:cs typeface="Palatino Linotype"/>
              </a:rPr>
              <a:t>H.S.C.</a:t>
            </a:r>
            <a:r>
              <a:rPr sz="1200" b="1" spc="-20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MARKSHEET</a:t>
            </a:r>
            <a:endParaRPr sz="12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25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2</a:t>
            </a:r>
            <a:r>
              <a:rPr sz="12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ATTESTED</a:t>
            </a:r>
            <a:r>
              <a:rPr sz="1200" b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PHOTOCOPY</a:t>
            </a:r>
            <a:r>
              <a:rPr sz="1200" b="1" spc="-3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OF</a:t>
            </a:r>
            <a:r>
              <a:rPr sz="1200" b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Palatino Linotype"/>
                <a:cs typeface="Palatino Linotype"/>
              </a:rPr>
              <a:t>H.S.C.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MARKSHEET</a:t>
            </a:r>
            <a:endParaRPr sz="12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20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ATTESTED</a:t>
            </a:r>
            <a:r>
              <a:rPr sz="1200" b="1" spc="-2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PHOTOCOPY</a:t>
            </a:r>
            <a:r>
              <a:rPr sz="1200" b="1" spc="-3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OF</a:t>
            </a:r>
            <a:r>
              <a:rPr sz="1200" b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S.S.C.</a:t>
            </a:r>
            <a:r>
              <a:rPr sz="1200" b="1" spc="-20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MARKSHEET</a:t>
            </a:r>
            <a:endParaRPr sz="12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30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ATTESTED</a:t>
            </a:r>
            <a:r>
              <a:rPr sz="1200" b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PHOTOCOPY</a:t>
            </a:r>
            <a:r>
              <a:rPr sz="1200" b="1" spc="31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Palatino Linotype"/>
                <a:cs typeface="Palatino Linotype"/>
              </a:rPr>
              <a:t>H.S.C.</a:t>
            </a:r>
            <a:r>
              <a:rPr sz="1200" b="1" spc="-20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LEAVING</a:t>
            </a:r>
            <a:r>
              <a:rPr sz="12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CERTIFICATE</a:t>
            </a:r>
            <a:endParaRPr sz="1200">
              <a:latin typeface="Palatino Linotype"/>
              <a:cs typeface="Palatino Linotype"/>
            </a:endParaRPr>
          </a:p>
          <a:p>
            <a:pPr marL="241300" marR="5080" indent="-228600">
              <a:lnSpc>
                <a:spcPct val="120000"/>
              </a:lnSpc>
              <a:spcBef>
                <a:spcPts val="1000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IF</a:t>
            </a:r>
            <a:r>
              <a:rPr sz="1200" b="1" spc="18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ADMITED</a:t>
            </a:r>
            <a:r>
              <a:rPr sz="1200" b="1" spc="18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UNDER</a:t>
            </a:r>
            <a:r>
              <a:rPr sz="1200" b="1" spc="18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OTHER</a:t>
            </a:r>
            <a:r>
              <a:rPr sz="1200" b="1" spc="180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CATEGORY</a:t>
            </a:r>
            <a:r>
              <a:rPr sz="1200" b="1" spc="180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COPY</a:t>
            </a:r>
            <a:r>
              <a:rPr sz="1200" b="1" spc="18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>
                <a:solidFill>
                  <a:srgbClr val="001F5F"/>
                </a:solidFill>
                <a:latin typeface="Palatino Linotype"/>
                <a:cs typeface="Palatino Linotype"/>
              </a:rPr>
              <a:t>OF</a:t>
            </a:r>
            <a:r>
              <a:rPr sz="1200" b="1" spc="185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>
                <a:solidFill>
                  <a:srgbClr val="001F5F"/>
                </a:solidFill>
                <a:latin typeface="Palatino Linotype"/>
                <a:cs typeface="Palatino Linotype"/>
              </a:rPr>
              <a:t>RELEVANT</a:t>
            </a:r>
            <a:r>
              <a:rPr lang="en-US"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5">
                <a:solidFill>
                  <a:srgbClr val="001F5F"/>
                </a:solidFill>
                <a:latin typeface="Palatino Linotype"/>
                <a:cs typeface="Palatino Linotype"/>
              </a:rPr>
              <a:t>DOCUMENT</a:t>
            </a:r>
            <a:endParaRPr sz="12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20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IF</a:t>
            </a:r>
            <a:r>
              <a:rPr sz="1200" b="1" spc="26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ADMITED</a:t>
            </a:r>
            <a:r>
              <a:rPr sz="1200" b="1" spc="254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UNDER</a:t>
            </a:r>
            <a:r>
              <a:rPr sz="1200" b="1" spc="26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SINDHI</a:t>
            </a:r>
            <a:r>
              <a:rPr sz="1200" b="1" spc="254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MINORITY</a:t>
            </a:r>
            <a:r>
              <a:rPr sz="1200" b="1" spc="260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SINDHI</a:t>
            </a:r>
            <a:r>
              <a:rPr sz="1200" b="1" spc="25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AFFIDAVIT</a:t>
            </a:r>
            <a:r>
              <a:rPr sz="1200" b="1" spc="26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ON</a:t>
            </a:r>
            <a:endParaRPr sz="1200">
              <a:latin typeface="Palatino Linotype"/>
              <a:cs typeface="Palatino Linotype"/>
            </a:endParaRPr>
          </a:p>
          <a:p>
            <a:pPr marL="241300">
              <a:lnSpc>
                <a:spcPct val="100000"/>
              </a:lnSpc>
              <a:spcBef>
                <a:spcPts val="320"/>
              </a:spcBef>
            </a:pP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STUDENTS</a:t>
            </a:r>
            <a:r>
              <a:rPr sz="1200" b="1" spc="-3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NAME</a:t>
            </a:r>
            <a:r>
              <a:rPr sz="1200" b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(FATHER</a:t>
            </a:r>
            <a:r>
              <a:rPr sz="1200" b="1" spc="-4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SINDHI</a:t>
            </a:r>
            <a:r>
              <a:rPr sz="1200" b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MUST)</a:t>
            </a:r>
            <a:endParaRPr sz="120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35"/>
              </a:spcBef>
              <a:buFont typeface="Wingdings"/>
              <a:buChar char=""/>
              <a:tabLst>
                <a:tab pos="241300" algn="l"/>
                <a:tab pos="570230" algn="l"/>
                <a:tab pos="1612265" algn="l"/>
                <a:tab pos="2426335" algn="l"/>
                <a:tab pos="3706495" algn="l"/>
                <a:tab pos="5121275" algn="l"/>
                <a:tab pos="5773420" algn="l"/>
              </a:tabLst>
            </a:pP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IF	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A</a:t>
            </a:r>
            <a:r>
              <a:rPr sz="12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MIT</a:t>
            </a:r>
            <a:r>
              <a:rPr sz="1200" b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D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1200" b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U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ND</a:t>
            </a:r>
            <a:r>
              <a:rPr sz="1200" b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E</a:t>
            </a:r>
            <a:r>
              <a:rPr sz="1200" b="1" spc="15" dirty="0">
                <a:solidFill>
                  <a:srgbClr val="001F5F"/>
                </a:solidFill>
                <a:latin typeface="Palatino Linotype"/>
                <a:cs typeface="Palatino Linotype"/>
              </a:rPr>
              <a:t>R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PH</a:t>
            </a:r>
            <a:r>
              <a:rPr sz="12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Y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S</a:t>
            </a:r>
            <a:r>
              <a:rPr sz="1200" b="1" spc="-15" dirty="0">
                <a:solidFill>
                  <a:srgbClr val="C00000"/>
                </a:solidFill>
                <a:latin typeface="Palatino Linotype"/>
                <a:cs typeface="Palatino Linotype"/>
              </a:rPr>
              <a:t>I</a:t>
            </a:r>
            <a:r>
              <a:rPr sz="12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C</a:t>
            </a:r>
            <a:r>
              <a:rPr sz="1200" b="1" spc="-15" dirty="0">
                <a:solidFill>
                  <a:srgbClr val="C00000"/>
                </a:solidFill>
                <a:latin typeface="Palatino Linotype"/>
                <a:cs typeface="Palatino Linotype"/>
              </a:rPr>
              <a:t>A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LLY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	C</a:t>
            </a:r>
            <a:r>
              <a:rPr sz="12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H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AL</a:t>
            </a:r>
            <a:r>
              <a:rPr sz="12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L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EN</a:t>
            </a:r>
            <a:r>
              <a:rPr sz="1200" b="1" spc="-15" dirty="0">
                <a:solidFill>
                  <a:srgbClr val="C00000"/>
                </a:solidFill>
                <a:latin typeface="Palatino Linotype"/>
                <a:cs typeface="Palatino Linotype"/>
              </a:rPr>
              <a:t>G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ED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	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C</a:t>
            </a:r>
            <a:r>
              <a:rPr sz="12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O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PY</a:t>
            </a:r>
            <a:r>
              <a:rPr sz="1350" b="1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1350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OF</a:t>
            </a:r>
            <a:endParaRPr sz="1350">
              <a:latin typeface="Palatino Linotype"/>
              <a:cs typeface="Palatino Linotyp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77839" y="2971800"/>
            <a:ext cx="6026785" cy="33194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RELEVANT</a:t>
            </a:r>
            <a:r>
              <a:rPr sz="1200" b="1" spc="-7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DOCUMENT</a:t>
            </a:r>
            <a:endParaRPr sz="1200" dirty="0">
              <a:latin typeface="Palatino Linotype"/>
              <a:cs typeface="Palatino Linotype"/>
            </a:endParaRPr>
          </a:p>
          <a:p>
            <a:pPr marL="241300" marR="5080" indent="-228600" algn="just">
              <a:lnSpc>
                <a:spcPct val="120000"/>
              </a:lnSpc>
              <a:spcBef>
                <a:spcPts val="994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2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PASSPORT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SIZE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COLOR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PHOTOGRAPH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FOR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IDENTITY CARD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WITH</a:t>
            </a:r>
            <a:r>
              <a:rPr sz="1200" b="1" spc="-2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WHITE</a:t>
            </a:r>
            <a:r>
              <a:rPr sz="1200" b="1" spc="-1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BACKGROUND</a:t>
            </a:r>
            <a:endParaRPr sz="1200" dirty="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20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dirty="0">
                <a:solidFill>
                  <a:srgbClr val="C00000"/>
                </a:solidFill>
                <a:latin typeface="Palatino Linotype"/>
              </a:rPr>
              <a:t>1 PARENTS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PHOTOGRAPH</a:t>
            </a:r>
            <a:r>
              <a:rPr sz="12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(FATHER</a:t>
            </a:r>
            <a:r>
              <a:rPr sz="1200" b="1" spc="-3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&amp;</a:t>
            </a:r>
            <a:r>
              <a:rPr sz="12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MOTHER)</a:t>
            </a:r>
            <a:endParaRPr lang="en-US" sz="1200" b="1" dirty="0">
              <a:solidFill>
                <a:srgbClr val="001F5F"/>
              </a:solidFill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20"/>
              </a:spcBef>
              <a:buFont typeface="Wingdings"/>
              <a:buChar char=""/>
              <a:tabLst>
                <a:tab pos="241300" algn="l"/>
              </a:tabLst>
            </a:pPr>
            <a:r>
              <a:rPr lang="en-US"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PHOTOCOPY</a:t>
            </a:r>
            <a:r>
              <a:rPr lang="en-US"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 OF ABC ID     </a:t>
            </a:r>
          </a:p>
          <a:p>
            <a:pPr marL="241300" indent="-228600">
              <a:lnSpc>
                <a:spcPct val="100000"/>
              </a:lnSpc>
              <a:spcBef>
                <a:spcPts val="1320"/>
              </a:spcBef>
              <a:buFont typeface="Wingdings"/>
              <a:buChar char=""/>
              <a:tabLst>
                <a:tab pos="241300" algn="l"/>
              </a:tabLst>
            </a:pPr>
            <a:r>
              <a:rPr lang="en-US"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PHOTOCOPY</a:t>
            </a:r>
            <a:r>
              <a:rPr lang="en-US"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 OF AADHAR CARD</a:t>
            </a:r>
            <a:endParaRPr sz="1200" dirty="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35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ONLINE</a:t>
            </a:r>
            <a:r>
              <a:rPr sz="1200" b="1" spc="-2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FEE</a:t>
            </a:r>
            <a:r>
              <a:rPr sz="1200" b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PAYMENT</a:t>
            </a:r>
            <a:r>
              <a:rPr sz="1200" b="1" spc="-40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RECEIPT</a:t>
            </a:r>
            <a:endParaRPr sz="1200" dirty="0">
              <a:latin typeface="Palatino Linotype"/>
              <a:cs typeface="Palatino Linotype"/>
            </a:endParaRPr>
          </a:p>
          <a:p>
            <a:pPr marL="241300" indent="-228600">
              <a:lnSpc>
                <a:spcPct val="100000"/>
              </a:lnSpc>
              <a:spcBef>
                <a:spcPts val="1320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UNIVERSITY</a:t>
            </a:r>
            <a:r>
              <a:rPr sz="1200" b="1" spc="27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DECLARATION</a:t>
            </a:r>
            <a:r>
              <a:rPr sz="1200" b="1" spc="-5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/ 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UNDERTAKING</a:t>
            </a:r>
            <a:r>
              <a:rPr sz="1200" b="1" spc="27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FORM</a:t>
            </a:r>
            <a:endParaRPr sz="1200" dirty="0">
              <a:latin typeface="Palatino Linotype"/>
              <a:cs typeface="Palatino Linotype"/>
            </a:endParaRPr>
          </a:p>
          <a:p>
            <a:pPr marL="241300" marR="5080" indent="-228600" algn="just">
              <a:lnSpc>
                <a:spcPct val="120100"/>
              </a:lnSpc>
              <a:spcBef>
                <a:spcPts val="994"/>
              </a:spcBef>
              <a:buFont typeface="Wingdings"/>
              <a:buChar char=""/>
              <a:tabLst>
                <a:tab pos="241300" algn="l"/>
              </a:tabLst>
            </a:pPr>
            <a:r>
              <a:rPr sz="1200" b="1" spc="-5" dirty="0">
                <a:solidFill>
                  <a:srgbClr val="C00000"/>
                </a:solidFill>
                <a:latin typeface="Palatino Linotype"/>
                <a:cs typeface="Palatino Linotype"/>
              </a:rPr>
              <a:t>Admissions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 Form </a:t>
            </a:r>
            <a:r>
              <a:rPr sz="1200" spc="-5" dirty="0">
                <a:solidFill>
                  <a:srgbClr val="001F5F"/>
                </a:solidFill>
                <a:latin typeface="Palatino Linotype"/>
                <a:cs typeface="Palatino Linotype"/>
              </a:rPr>
              <a:t>along</a:t>
            </a:r>
            <a:r>
              <a:rPr sz="120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Palatino Linotype"/>
                <a:cs typeface="Palatino Linotype"/>
              </a:rPr>
              <a:t>with</a:t>
            </a:r>
            <a:r>
              <a:rPr sz="120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Palatino Linotype"/>
                <a:cs typeface="Palatino Linotype"/>
              </a:rPr>
              <a:t>the</a:t>
            </a:r>
            <a:r>
              <a:rPr sz="120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UNIVERSITY 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PRE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-</a:t>
            </a:r>
            <a:r>
              <a:rPr sz="1200" b="1" spc="5" dirty="0">
                <a:solidFill>
                  <a:srgbClr val="C00000"/>
                </a:solidFill>
                <a:latin typeface="Palatino Linotype"/>
                <a:cs typeface="Palatino Linotype"/>
              </a:rPr>
              <a:t> ENROLLMENT </a:t>
            </a:r>
            <a:r>
              <a:rPr sz="1200" b="1" spc="10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C00000"/>
                </a:solidFill>
                <a:latin typeface="Palatino Linotype"/>
                <a:cs typeface="Palatino Linotype"/>
              </a:rPr>
              <a:t>FORMS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FOR THE RELEVANT COURSE WITH THE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COLLEGE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NAME.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(if</a:t>
            </a:r>
            <a:r>
              <a:rPr sz="1200" b="1" spc="-2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not</a:t>
            </a:r>
            <a:r>
              <a:rPr sz="12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submitted</a:t>
            </a:r>
            <a:r>
              <a:rPr sz="1200" b="1" spc="-3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at</a:t>
            </a:r>
            <a:r>
              <a:rPr sz="12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1200" b="1" dirty="0">
                <a:solidFill>
                  <a:srgbClr val="001F5F"/>
                </a:solidFill>
                <a:latin typeface="Palatino Linotype"/>
                <a:cs typeface="Palatino Linotype"/>
              </a:rPr>
              <a:t>college)</a:t>
            </a:r>
            <a:endParaRPr sz="1200" dirty="0">
              <a:latin typeface="Palatino Linotype"/>
              <a:cs typeface="Palatino Linotype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5733288" y="0"/>
            <a:ext cx="193675" cy="6858000"/>
            <a:chOff x="5733288" y="0"/>
            <a:chExt cx="193675" cy="6858000"/>
          </a:xfrm>
        </p:grpSpPr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33288" y="0"/>
              <a:ext cx="193611" cy="6857996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2724" y="3047"/>
              <a:ext cx="79248" cy="6854952"/>
            </a:xfrm>
            <a:prstGeom prst="rect">
              <a:avLst/>
            </a:prstGeom>
          </p:spPr>
        </p:pic>
      </p:grpSp>
      <p:sp>
        <p:nvSpPr>
          <p:cNvPr id="32" name="Rectangle 31"/>
          <p:cNvSpPr/>
          <p:nvPr/>
        </p:nvSpPr>
        <p:spPr>
          <a:xfrm>
            <a:off x="5827414" y="0"/>
            <a:ext cx="5907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9075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Documents </a:t>
            </a:r>
            <a:r>
              <a:rPr lang="en-US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required</a:t>
            </a:r>
            <a:r>
              <a:rPr lang="en-US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for</a:t>
            </a:r>
            <a:r>
              <a:rPr lang="en-US" b="1" spc="1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Confirmation</a:t>
            </a:r>
            <a:r>
              <a:rPr lang="en-US" b="1" spc="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of</a:t>
            </a:r>
            <a:r>
              <a:rPr lang="en-US" b="1" spc="1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lang="en-US" b="1" spc="-5" dirty="0">
                <a:solidFill>
                  <a:srgbClr val="001F5F"/>
                </a:solidFill>
                <a:latin typeface="Palatino Linotype"/>
                <a:cs typeface="Palatino Linotype"/>
              </a:rPr>
              <a:t>Admission</a:t>
            </a:r>
            <a:endParaRPr lang="en-US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418</Words>
  <Application>Microsoft Office PowerPoint</Application>
  <PresentationFormat>Widescreen</PresentationFormat>
  <Paragraphs>54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Palatino Linotype</vt:lpstr>
      <vt:lpstr>Wingdings</vt:lpstr>
      <vt:lpstr>Office Theme</vt:lpstr>
      <vt:lpstr>VIVEKANAND EDUCATION SOCIETY’S</vt:lpstr>
      <vt:lpstr>Fees Payment Procedure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VESASC</cp:lastModifiedBy>
  <cp:revision>25</cp:revision>
  <cp:lastPrinted>2025-05-27T07:15:27Z</cp:lastPrinted>
  <dcterms:created xsi:type="dcterms:W3CDTF">2024-06-13T08:01:41Z</dcterms:created>
  <dcterms:modified xsi:type="dcterms:W3CDTF">2025-05-31T09:40:39Z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2024-06-13T00:00:00Z</vt:filetime>
  </property>
</Properties>
</file>